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omfortaa" panose="020B0604020202020204" charset="0"/>
      <p:regular r:id="rId15"/>
      <p:bold r:id="rId16"/>
    </p:embeddedFont>
    <p:embeddedFont>
      <p:font typeface="Impact" panose="020B080603090205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VZ28HsI9HxuTAO+1MDMYz5q3m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0995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66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153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039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33271a0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33271a0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72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72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33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64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43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08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183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60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23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SzPts val="288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chemeClr val="dk2"/>
            </a:gs>
          </a:gsLst>
          <a:lin ang="27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7" name="Google Shape;7;p27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31313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27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27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3A3A3A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27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7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7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7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7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7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0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7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7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7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333333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7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0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7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7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7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7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7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D3D3D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7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17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7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7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33333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7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363636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7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7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7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7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7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7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7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7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3D3D3D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7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7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7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" name="Google Shape;43;p27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" name="Google Shape;44;p27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7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17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>
    <p:newsfla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jMEE21Gxa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kfGHFWGra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xyvkKuux04w&amp;list=PLAECOVH4ypxytrybezo8MnFMLRQQGTp1Y&amp;index=2&amp;t=0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/>
        </p:nvSpPr>
        <p:spPr>
          <a:xfrm>
            <a:off x="4579400" y="2132875"/>
            <a:ext cx="7343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"/>
          <p:cNvSpPr txBox="1"/>
          <p:nvPr/>
        </p:nvSpPr>
        <p:spPr>
          <a:xfrm>
            <a:off x="538100" y="827300"/>
            <a:ext cx="8605800" cy="53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How did the Allies turn    the tide of WWII in</a:t>
            </a: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Europe and Africa???</a:t>
            </a: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4/13</a:t>
            </a: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2" descr="MAP WWII"/>
          <p:cNvPicPr preferRelativeResize="0"/>
          <p:nvPr/>
        </p:nvPicPr>
        <p:blipFill rotWithShape="1">
          <a:blip r:embed="rId3">
            <a:alphaModFix/>
          </a:blip>
          <a:srcRect l="1417" t="6770" r="3821" b="14605"/>
          <a:stretch/>
        </p:blipFill>
        <p:spPr>
          <a:xfrm>
            <a:off x="628650" y="838200"/>
            <a:ext cx="7886700" cy="606583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/>
          <p:nvPr/>
        </p:nvSpPr>
        <p:spPr>
          <a:xfrm>
            <a:off x="1676400" y="76200"/>
            <a:ext cx="57912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3300"/>
                    </a:gs>
                    <a:gs pos="100000">
                      <a:srgbClr val="CC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Turning Points: EUROPE </a:t>
            </a:r>
          </a:p>
        </p:txBody>
      </p:sp>
      <p:sp>
        <p:nvSpPr>
          <p:cNvPr id="201" name="Google Shape;201;p12"/>
          <p:cNvSpPr/>
          <p:nvPr/>
        </p:nvSpPr>
        <p:spPr>
          <a:xfrm rot="2760000">
            <a:off x="6248400" y="57912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/>
          <p:nvPr/>
        </p:nvSpPr>
        <p:spPr>
          <a:xfrm rot="2760000">
            <a:off x="3429000" y="47244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/>
          <p:nvPr/>
        </p:nvSpPr>
        <p:spPr>
          <a:xfrm rot="2760000">
            <a:off x="4419600" y="45720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2590800" y="914400"/>
            <a:ext cx="6248400" cy="243522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Invasion of Italy-1943</a:t>
            </a:r>
            <a:endParaRPr/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From bases in N. Africa, the Allies invaded the Island of Sicily &amp; than the Italian mainland.</a:t>
            </a:r>
            <a:endParaRPr/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The Italians had already overthrown Mussolini</a:t>
            </a:r>
            <a:endParaRPr/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In a series of bloody battles, the Allies liberated Italy from the Nazis </a:t>
            </a:r>
            <a:endParaRPr/>
          </a:p>
        </p:txBody>
      </p:sp>
      <p:pic>
        <p:nvPicPr>
          <p:cNvPr id="205" name="Google Shape;205;p12" descr="muss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0787" y="-1419225"/>
            <a:ext cx="3716337" cy="60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 descr="Image result for Mussolinis deat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75" y="2938462"/>
            <a:ext cx="6037262" cy="391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4750" y="3279775"/>
            <a:ext cx="2425700" cy="32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3" descr="MAP WWII"/>
          <p:cNvPicPr preferRelativeResize="0"/>
          <p:nvPr/>
        </p:nvPicPr>
        <p:blipFill rotWithShape="1">
          <a:blip r:embed="rId3">
            <a:alphaModFix/>
          </a:blip>
          <a:srcRect l="1417" t="6770" r="3821" b="14605"/>
          <a:stretch/>
        </p:blipFill>
        <p:spPr>
          <a:xfrm>
            <a:off x="628650" y="838200"/>
            <a:ext cx="7886700" cy="606583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/>
          <p:nvPr/>
        </p:nvSpPr>
        <p:spPr>
          <a:xfrm>
            <a:off x="1676400" y="76200"/>
            <a:ext cx="57912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3300"/>
                    </a:gs>
                    <a:gs pos="100000">
                      <a:srgbClr val="CC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Turning Points: EUROPE </a:t>
            </a:r>
          </a:p>
        </p:txBody>
      </p:sp>
      <p:sp>
        <p:nvSpPr>
          <p:cNvPr id="214" name="Google Shape;214;p13"/>
          <p:cNvSpPr/>
          <p:nvPr/>
        </p:nvSpPr>
        <p:spPr>
          <a:xfrm rot="2760000">
            <a:off x="6248400" y="57912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 rot="2760000">
            <a:off x="3429000" y="47244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/>
          <p:nvPr/>
        </p:nvSpPr>
        <p:spPr>
          <a:xfrm rot="2760000">
            <a:off x="4419600" y="45720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/>
          <p:nvPr/>
        </p:nvSpPr>
        <p:spPr>
          <a:xfrm rot="2760000">
            <a:off x="6096000" y="11430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3"/>
          <p:cNvSpPr/>
          <p:nvPr/>
        </p:nvSpPr>
        <p:spPr>
          <a:xfrm rot="2760000">
            <a:off x="7391400" y="25908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228600" y="1752600"/>
            <a:ext cx="4800600" cy="182562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German Surrenders in the USSR-1943</a:t>
            </a:r>
            <a:endParaRPr/>
          </a:p>
          <a:p>
            <a:pPr marL="0" marR="0" lvl="0" indent="-127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The German Army was slowly pushed back to Eastern Europe by Soviet Forces at Stalingrad &amp; Leningrad  </a:t>
            </a:r>
            <a:endParaRPr/>
          </a:p>
        </p:txBody>
      </p:sp>
      <p:pic>
        <p:nvPicPr>
          <p:cNvPr id="220" name="Google Shape;220;p13" descr="aachen ger surrnd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4587" y="838200"/>
            <a:ext cx="431482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/>
          <p:nvPr/>
        </p:nvSpPr>
        <p:spPr>
          <a:xfrm>
            <a:off x="3148012" y="1295400"/>
            <a:ext cx="2847975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German Troops Surrender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15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15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33271a0b3_0_0"/>
          <p:cNvSpPr txBox="1"/>
          <p:nvPr/>
        </p:nvSpPr>
        <p:spPr>
          <a:xfrm>
            <a:off x="182400" y="1114175"/>
            <a:ext cx="8779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 dirty="0">
                <a:solidFill>
                  <a:schemeClr val="hlink"/>
                </a:solidFill>
                <a:hlinkClick r:id="rId3"/>
              </a:rPr>
              <a:t>https://youtu.be/3jMEE21Gxas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The Allied Invasion of Italy.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Tomorrow 4/14 &amp; 4/15 </a:t>
            </a:r>
            <a:r>
              <a:rPr lang="en-US" sz="3000" dirty="0">
                <a:solidFill>
                  <a:srgbClr val="FFFFFF"/>
                </a:solidFill>
              </a:rPr>
              <a:t>D-Day</a:t>
            </a:r>
            <a:endParaRPr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590800"/>
            <a:ext cx="4760912" cy="39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04800" y="381000"/>
            <a:ext cx="80772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 Now: 4/1</a:t>
            </a:r>
            <a:r>
              <a:rPr lang="en-US" sz="3600">
                <a:solidFill>
                  <a:srgbClr val="FFFF00"/>
                </a:solidFill>
              </a:rPr>
              <a:t>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Review……What was the Nazi-Soviet Pact???</a:t>
            </a:r>
            <a:endParaRPr/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-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WWII in Europe and Africa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41148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 Begins Sept. 1939 when Hitler invades Poland using Blitzkreig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Nazi-Soviet Pact:  Germany and Soviet Union agree to divide Poland and not attack each other.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Stalin (S.U.) takes advantage of this pact to gain land annexing: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Estonia, Lithuania, Latvia, &amp; Finland</a:t>
            </a:r>
            <a:endParaRPr/>
          </a:p>
        </p:txBody>
      </p:sp>
      <p:pic>
        <p:nvPicPr>
          <p:cNvPr id="147" name="Google Shape;147;p5" descr="map36wi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828800"/>
            <a:ext cx="5334000" cy="39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War in North Africa</a:t>
            </a: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0" y="533400"/>
            <a:ext cx="48006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Axis Powers want </a:t>
            </a:r>
            <a:r>
              <a:rPr lang="en-US" sz="28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Egypt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which would give them control of the </a:t>
            </a:r>
            <a:r>
              <a:rPr lang="en-US" sz="28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Suez Canal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canal was the key to </a:t>
            </a:r>
            <a:r>
              <a:rPr lang="en-US" sz="28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Oil Fields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the Middle east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Germany sends General </a:t>
            </a:r>
            <a:r>
              <a:rPr lang="en-US" sz="28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Erwin Rommel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“The Desert Fox” to command the new German Tank Corps in Africa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Axis Powers were close to taking control of Egypt.</a:t>
            </a:r>
            <a:endParaRPr/>
          </a:p>
          <a:p>
            <a:pPr marL="342900" lvl="0" indent="-1828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8288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6" descr="Map/Still:By late 1942 Germany dominated the Continent from the Atlantic to inside the Soviet Union. The Mediterranean had become a German se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0" y="1219200"/>
            <a:ext cx="466725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Axis Control -June 1941</a:t>
            </a:r>
            <a:endParaRPr/>
          </a:p>
        </p:txBody>
      </p:sp>
      <p:pic>
        <p:nvPicPr>
          <p:cNvPr id="160" name="Google Shape;16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02200" y="1450350"/>
            <a:ext cx="5005500" cy="5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249950" y="1691750"/>
            <a:ext cx="3553800" cy="3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1941-1942 Dad Days for the Allies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Most of </a:t>
            </a:r>
            <a:r>
              <a:rPr lang="en-US" sz="2400" u="sng">
                <a:solidFill>
                  <a:srgbClr val="FFFFFF"/>
                </a:solidFill>
              </a:rPr>
              <a:t>Europe</a:t>
            </a:r>
            <a:r>
              <a:rPr lang="en-US" sz="2400">
                <a:solidFill>
                  <a:srgbClr val="FFFFFF"/>
                </a:solidFill>
              </a:rPr>
              <a:t> was in German hands.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Hitler now looks to the Soviet Union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1200" i="1">
                <a:solidFill>
                  <a:srgbClr val="FFFFFF"/>
                </a:solidFill>
              </a:rPr>
              <a:t>Video Link  click </a:t>
            </a:r>
            <a:endParaRPr sz="12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Hitler Invades the Soviet Union</a:t>
            </a:r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22, 1941 Hitler breaks the Nazi-Soviet Pact and invades the 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Soviet Union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Known as 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Operation Barbarossa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Soviet Red Army – 5 million men strong but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poorly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equipped compared to Germany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Germany pushes 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miles into the Soviet Union and the Soviet Army burns and destroys everything left in Germany’s path.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Although millions of soviets die they refuse to 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Surrender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Operation Barbarossa Continued…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Hitler’s main goal is to capture 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Moscow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Soviet Capital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Eventually the harsh soviet 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winter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sets in and forces Germany to retreat.  Oil in their Tanks, trucks and weapons all froze and became 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useless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Moscow was saved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500,000 Germans were dead because of the </a:t>
            </a:r>
            <a:r>
              <a:rPr lang="en-US" sz="3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weather,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not the war.</a:t>
            </a:r>
            <a:endParaRPr/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Why You Don’t Invade The Soviet Union in the Winter</a:t>
            </a:r>
            <a:endParaRPr/>
          </a:p>
        </p:txBody>
      </p:sp>
      <p:pic>
        <p:nvPicPr>
          <p:cNvPr id="179" name="Google Shape;17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03550" y="3429012"/>
            <a:ext cx="6399300" cy="47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2665800" y="4787800"/>
            <a:ext cx="6324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https://www.youtube.com/watch?v=xyvkKuux04w&amp;list=PLAECOVH4ypxytrybezo8MnFMLRQQGTp1Y&amp;index=2&amp;t=0s</a:t>
            </a:r>
            <a:endParaRPr/>
          </a:p>
        </p:txBody>
      </p:sp>
      <p:pic>
        <p:nvPicPr>
          <p:cNvPr id="181" name="Google Shape;18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68367"/>
            <a:ext cx="4271975" cy="28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6775" y="1068387"/>
            <a:ext cx="4414825" cy="278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500" y="3900901"/>
            <a:ext cx="2191691" cy="278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 descr="MAP WWII"/>
          <p:cNvPicPr preferRelativeResize="0"/>
          <p:nvPr/>
        </p:nvPicPr>
        <p:blipFill rotWithShape="1">
          <a:blip r:embed="rId3">
            <a:alphaModFix/>
          </a:blip>
          <a:srcRect l="1417" t="6770" r="3821" b="14605"/>
          <a:stretch/>
        </p:blipFill>
        <p:spPr>
          <a:xfrm>
            <a:off x="628650" y="838200"/>
            <a:ext cx="7886700" cy="606583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/>
          <p:nvPr/>
        </p:nvSpPr>
        <p:spPr>
          <a:xfrm>
            <a:off x="1676400" y="76200"/>
            <a:ext cx="57912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3300"/>
                    </a:gs>
                    <a:gs pos="100000">
                      <a:srgbClr val="CC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Turning Points: EUROPE </a:t>
            </a:r>
          </a:p>
        </p:txBody>
      </p:sp>
      <p:sp>
        <p:nvSpPr>
          <p:cNvPr id="190" name="Google Shape;190;p11"/>
          <p:cNvSpPr/>
          <p:nvPr/>
        </p:nvSpPr>
        <p:spPr>
          <a:xfrm rot="2760000">
            <a:off x="6248400" y="57912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 rot="2760000">
            <a:off x="3429000" y="4724400"/>
            <a:ext cx="762000" cy="762000"/>
          </a:xfrm>
          <a:prstGeom prst="irregularSeal2">
            <a:avLst/>
          </a:prstGeom>
          <a:solidFill>
            <a:srgbClr val="FF33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1"/>
          <p:cNvSpPr txBox="1"/>
          <p:nvPr/>
        </p:nvSpPr>
        <p:spPr>
          <a:xfrm>
            <a:off x="457200" y="844550"/>
            <a:ext cx="5410200" cy="249872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Success in North Africa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Allied victories against Germany at El Alamein &amp; Tunisia provided bases for an advance on Italy</a:t>
            </a:r>
            <a:endParaRPr/>
          </a:p>
        </p:txBody>
      </p:sp>
      <p:pic>
        <p:nvPicPr>
          <p:cNvPr id="193" name="Google Shape;193;p11" descr="mon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838200"/>
            <a:ext cx="7772400" cy="58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1695450" y="5562600"/>
            <a:ext cx="57531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British Gen. Montgomery at the Battle of El Alamein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15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15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12">
      <a:dk1>
        <a:srgbClr val="4D4D4D"/>
      </a:dk1>
      <a:lt1>
        <a:srgbClr val="FFFFFF"/>
      </a:lt1>
      <a:dk2>
        <a:srgbClr val="000000"/>
      </a:dk2>
      <a:lt2>
        <a:srgbClr val="FFFF00"/>
      </a:lt2>
      <a:accent1>
        <a:srgbClr val="3366FF"/>
      </a:accent1>
      <a:accent2>
        <a:srgbClr val="FF3399"/>
      </a:accent2>
      <a:accent3>
        <a:srgbClr val="AAAAAA"/>
      </a:accent3>
      <a:accent4>
        <a:srgbClr val="DADADA"/>
      </a:accent4>
      <a:accent5>
        <a:srgbClr val="ADB8FF"/>
      </a:accent5>
      <a:accent6>
        <a:srgbClr val="E72D8A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On-screen Show (4:3)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Noto Sans Symbols</vt:lpstr>
      <vt:lpstr>Arial</vt:lpstr>
      <vt:lpstr>Comfortaa</vt:lpstr>
      <vt:lpstr>Impact</vt:lpstr>
      <vt:lpstr>Beam</vt:lpstr>
      <vt:lpstr>PowerPoint Presentation</vt:lpstr>
      <vt:lpstr>PowerPoint Presentation</vt:lpstr>
      <vt:lpstr>WWII in Europe and Africa</vt:lpstr>
      <vt:lpstr>War in North Africa</vt:lpstr>
      <vt:lpstr>Axis Control -June 1941</vt:lpstr>
      <vt:lpstr>Hitler Invades the Soviet Union</vt:lpstr>
      <vt:lpstr>Operation Barbarossa Continued…</vt:lpstr>
      <vt:lpstr>Why You Don’t Invade The Soviet Union in the Winter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</dc:creator>
  <cp:lastModifiedBy>Microsoft account</cp:lastModifiedBy>
  <cp:revision>1</cp:revision>
  <dcterms:created xsi:type="dcterms:W3CDTF">2004-05-08T14:59:03Z</dcterms:created>
  <dcterms:modified xsi:type="dcterms:W3CDTF">2020-04-10T16:03:56Z</dcterms:modified>
</cp:coreProperties>
</file>