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76" r:id="rId2"/>
    <p:sldId id="277" r:id="rId3"/>
    <p:sldId id="278" r:id="rId4"/>
    <p:sldId id="279" r:id="rId5"/>
    <p:sldId id="257" r:id="rId6"/>
    <p:sldId id="258" r:id="rId7"/>
    <p:sldId id="259" r:id="rId8"/>
    <p:sldId id="260" r:id="rId9"/>
  </p:sldIdLst>
  <p:sldSz cx="13004800" cy="9753600"/>
  <p:notesSz cx="6858000" cy="9144000"/>
  <p:defaultTextStyle>
    <a:lvl1pPr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1pPr>
    <a:lvl2pPr indent="342900"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2pPr>
    <a:lvl3pPr indent="685800"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3pPr>
    <a:lvl4pPr indent="1028700"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4pPr>
    <a:lvl5pPr indent="1371600"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5pPr>
    <a:lvl6pPr indent="1714500"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6pPr>
    <a:lvl7pPr indent="2057400"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7pPr>
    <a:lvl8pPr indent="2400300"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8pPr>
    <a:lvl9pPr indent="2743200"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283" autoAdjust="0"/>
  </p:normalViewPr>
  <p:slideViewPr>
    <p:cSldViewPr>
      <p:cViewPr varScale="1">
        <p:scale>
          <a:sx n="38" d="100"/>
          <a:sy n="38" d="100"/>
        </p:scale>
        <p:origin x="1860" y="60"/>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hape 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7" name="Shape 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063816534"/>
      </p:ext>
    </p:extLst>
  </p:cSld>
  <p:clrMap bg1="lt1" tx1="dk1" bg2="lt2" tx2="dk2" accent1="accent1" accent2="accent2" accent3="accent3" accent4="accent4" accent5="accent5" accent6="accent6" hlink="hlink" folHlink="folHlink"/>
  <p:notesStyle>
    <a:lvl1pPr defTabSz="647700">
      <a:defRPr sz="2200">
        <a:latin typeface="Lucida Grande"/>
        <a:ea typeface="Lucida Grande"/>
        <a:cs typeface="Lucida Grande"/>
        <a:sym typeface="Lucida Grande"/>
      </a:defRPr>
    </a:lvl1pPr>
    <a:lvl2pPr indent="228600" defTabSz="647700">
      <a:defRPr sz="2200">
        <a:latin typeface="Lucida Grande"/>
        <a:ea typeface="Lucida Grande"/>
        <a:cs typeface="Lucida Grande"/>
        <a:sym typeface="Lucida Grande"/>
      </a:defRPr>
    </a:lvl2pPr>
    <a:lvl3pPr indent="457200" defTabSz="647700">
      <a:defRPr sz="2200">
        <a:latin typeface="Lucida Grande"/>
        <a:ea typeface="Lucida Grande"/>
        <a:cs typeface="Lucida Grande"/>
        <a:sym typeface="Lucida Grande"/>
      </a:defRPr>
    </a:lvl3pPr>
    <a:lvl4pPr indent="685800" defTabSz="647700">
      <a:defRPr sz="2200">
        <a:latin typeface="Lucida Grande"/>
        <a:ea typeface="Lucida Grande"/>
        <a:cs typeface="Lucida Grande"/>
        <a:sym typeface="Lucida Grande"/>
      </a:defRPr>
    </a:lvl4pPr>
    <a:lvl5pPr indent="914400" defTabSz="647700">
      <a:defRPr sz="2200">
        <a:latin typeface="Lucida Grande"/>
        <a:ea typeface="Lucida Grande"/>
        <a:cs typeface="Lucida Grande"/>
        <a:sym typeface="Lucida Grande"/>
      </a:defRPr>
    </a:lvl5pPr>
    <a:lvl6pPr indent="1143000" defTabSz="647700">
      <a:defRPr sz="2200">
        <a:latin typeface="Lucida Grande"/>
        <a:ea typeface="Lucida Grande"/>
        <a:cs typeface="Lucida Grande"/>
        <a:sym typeface="Lucida Grande"/>
      </a:defRPr>
    </a:lvl6pPr>
    <a:lvl7pPr indent="1371600" defTabSz="647700">
      <a:defRPr sz="2200">
        <a:latin typeface="Lucida Grande"/>
        <a:ea typeface="Lucida Grande"/>
        <a:cs typeface="Lucida Grande"/>
        <a:sym typeface="Lucida Grande"/>
      </a:defRPr>
    </a:lvl7pPr>
    <a:lvl8pPr indent="1600200" defTabSz="647700">
      <a:defRPr sz="2200">
        <a:latin typeface="Lucida Grande"/>
        <a:ea typeface="Lucida Grande"/>
        <a:cs typeface="Lucida Grande"/>
        <a:sym typeface="Lucida Grande"/>
      </a:defRPr>
    </a:lvl8pPr>
    <a:lvl9pPr indent="1828800" defTabSz="64770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YTJhRnzQL9E&amp;feature=youtu.b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xQZzcW7EzOE&amp;feature=youtu.b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TBSrGNDTN88"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6736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prstGeom prst="rect">
            <a:avLst/>
          </a:prstGeom>
        </p:spPr>
        <p:txBody>
          <a:bodyPr/>
          <a:lstStyle/>
          <a:p>
            <a:pPr lvl="0"/>
            <a:endParaRPr/>
          </a:p>
        </p:txBody>
      </p:sp>
      <p:sp>
        <p:nvSpPr>
          <p:cNvPr id="63" name="Shape 63"/>
          <p:cNvSpPr>
            <a:spLocks noGrp="1"/>
          </p:cNvSpPr>
          <p:nvPr>
            <p:ph type="body" sz="quarter" idx="1"/>
          </p:nvPr>
        </p:nvSpPr>
        <p:spPr>
          <a:prstGeom prst="rect">
            <a:avLst/>
          </a:prstGeom>
        </p:spPr>
        <p:txBody>
          <a:bodyPr/>
          <a:lstStyle/>
          <a:p>
            <a:pPr marR="57799" lvl="0" defTabSz="1295400">
              <a:lnSpc>
                <a:spcPct val="100000"/>
              </a:lnSpc>
              <a:spcBef>
                <a:spcPts val="700"/>
              </a:spcBef>
              <a:buClr>
                <a:srgbClr val="FFFFFF"/>
              </a:buClr>
              <a:defRPr sz="1800"/>
            </a:pPr>
            <a:r>
              <a:rPr sz="2000" dirty="0">
                <a:uFill>
                  <a:solidFill>
                    <a:srgbClr val="FFFFFF"/>
                  </a:solidFill>
                </a:uFill>
                <a:latin typeface="Arial"/>
                <a:ea typeface="Arial"/>
                <a:cs typeface="Arial"/>
                <a:sym typeface="Arial"/>
              </a:rPr>
              <a:t>In 1951, Oliver Brown sued the Topeka, Kansas, Board of Education to allow his 8-year old daughter Linda to attend a nearby school that only white children were allowed to attend.  She passed the school on her way to the bus that took her to a distant school for African Americans.  After appeals, the case reached the Supreme Court.  There, Thurgood Marshall argued on behalf of Brown and against segregation in America’s schools.  He held that the basic concept of </a:t>
            </a:r>
            <a:r>
              <a:rPr sz="2000" b="1" dirty="0">
                <a:uFill>
                  <a:solidFill>
                    <a:srgbClr val="FFFFFF"/>
                  </a:solidFill>
                </a:uFill>
                <a:latin typeface="Arial"/>
                <a:ea typeface="Arial"/>
                <a:cs typeface="Arial"/>
                <a:sym typeface="Arial"/>
              </a:rPr>
              <a:t>“separate but equal” was inherently unequal.</a:t>
            </a:r>
            <a:r>
              <a:rPr sz="2000" dirty="0">
                <a:uFill>
                  <a:solidFill>
                    <a:srgbClr val="FFFFFF"/>
                  </a:solidFill>
                </a:uFill>
                <a:latin typeface="Arial"/>
                <a:ea typeface="Arial"/>
                <a:cs typeface="Arial"/>
                <a:sym typeface="Arial"/>
              </a:rPr>
              <a:t>  He used statistics to show that black schools were separate and unequal when it came to finances, quality and number of teachers, and physical and educational resources.</a:t>
            </a:r>
          </a:p>
          <a:p>
            <a:pPr marR="57799" lvl="0" defTabSz="1295400">
              <a:lnSpc>
                <a:spcPct val="100000"/>
              </a:lnSpc>
              <a:spcBef>
                <a:spcPts val="700"/>
              </a:spcBef>
              <a:buClr>
                <a:srgbClr val="FFFFFF"/>
              </a:buClr>
              <a:defRPr sz="1800"/>
            </a:pPr>
            <a:r>
              <a:rPr sz="2000" dirty="0">
                <a:uFill>
                  <a:solidFill>
                    <a:srgbClr val="FFFFFF"/>
                  </a:solidFill>
                </a:uFill>
                <a:latin typeface="Arial"/>
                <a:ea typeface="Arial"/>
                <a:cs typeface="Arial"/>
                <a:sym typeface="Arial"/>
              </a:rPr>
              <a:t>---He also read into the record a psychological study indicating that black children educated in a segregated environment suffered from low self-esteem. He stressed that segregated educational facilities, even if physically similar, could never yield equal products.</a:t>
            </a:r>
          </a:p>
          <a:p>
            <a:pPr marR="57799" lvl="0" defTabSz="1295400">
              <a:lnSpc>
                <a:spcPct val="100000"/>
              </a:lnSpc>
              <a:spcBef>
                <a:spcPts val="700"/>
              </a:spcBef>
              <a:buClr>
                <a:srgbClr val="FFFFFF"/>
              </a:buClr>
              <a:defRPr sz="1800"/>
            </a:pPr>
            <a:r>
              <a:rPr sz="2000" b="1" dirty="0">
                <a:uFill>
                  <a:solidFill>
                    <a:srgbClr val="FFFFFF"/>
                  </a:solidFill>
                </a:uFill>
                <a:latin typeface="Arial"/>
                <a:ea typeface="Arial"/>
                <a:cs typeface="Arial"/>
                <a:sym typeface="Arial"/>
              </a:rPr>
              <a:t>The court was at a standstill -for a year and half. But then something happens.  Chief Justice Fred M. Vinson dies and Eisenhower appoints former Republican governor, Earl Warren to the court.  He was a conservative. He pushed for the internment of Japanese Americans during WWII.  </a:t>
            </a:r>
          </a:p>
          <a:p>
            <a:pPr marR="57799" lvl="0" defTabSz="1295400">
              <a:lnSpc>
                <a:spcPct val="100000"/>
              </a:lnSpc>
              <a:spcBef>
                <a:spcPts val="700"/>
              </a:spcBef>
              <a:buClr>
                <a:srgbClr val="FFFFFF"/>
              </a:buClr>
              <a:defRPr sz="1800"/>
            </a:pPr>
            <a:r>
              <a:rPr sz="2000" b="1" dirty="0">
                <a:uFill>
                  <a:solidFill>
                    <a:srgbClr val="FFFFFF"/>
                  </a:solidFill>
                </a:uFill>
                <a:latin typeface="Arial"/>
                <a:ea typeface="Arial"/>
                <a:cs typeface="Arial"/>
                <a:sym typeface="Arial"/>
              </a:rPr>
              <a:t>But Warren would surprise Eisenhower. .</a:t>
            </a:r>
          </a:p>
          <a:p>
            <a:pPr marR="57799" lvl="0" defTabSz="1295400">
              <a:lnSpc>
                <a:spcPct val="100000"/>
              </a:lnSpc>
              <a:spcBef>
                <a:spcPts val="700"/>
              </a:spcBef>
              <a:buClr>
                <a:srgbClr val="FFFFFF"/>
              </a:buClr>
              <a:defRPr sz="1800"/>
            </a:pPr>
            <a:r>
              <a:rPr sz="2000" dirty="0">
                <a:uFill>
                  <a:solidFill>
                    <a:srgbClr val="FFFFFF"/>
                  </a:solidFill>
                </a:uFill>
                <a:latin typeface="Arial"/>
                <a:ea typeface="Arial"/>
                <a:cs typeface="Arial"/>
                <a:sym typeface="Arial"/>
              </a:rPr>
              <a:t>---On May 17, 1954, in Brown v. Board of Education of Topeka, Kansas, the Supreme Court issued its historic ruling.  It was an unanimous vote 9-0. Warren had pushed for a unanimous decision to ensure that a dissenting argument would not be a battle cry for the south </a:t>
            </a:r>
          </a:p>
          <a:p>
            <a:pPr marR="57799" lvl="0" defTabSz="1295400">
              <a:lnSpc>
                <a:spcPct val="100000"/>
              </a:lnSpc>
              <a:spcBef>
                <a:spcPts val="700"/>
              </a:spcBef>
              <a:buClr>
                <a:srgbClr val="FFFFFF"/>
              </a:buClr>
              <a:defRPr sz="1800"/>
            </a:pPr>
            <a:r>
              <a:rPr sz="2000" dirty="0">
                <a:uFill>
                  <a:solidFill>
                    <a:srgbClr val="FFFFFF"/>
                  </a:solidFill>
                </a:uFill>
                <a:latin typeface="Arial"/>
                <a:ea typeface="Arial"/>
                <a:cs typeface="Arial"/>
                <a:sym typeface="Arial"/>
              </a:rPr>
              <a:t>--In a unanimous decision, the Court declared that the “separate but equal” doctrine was unconstitutional and could not be applied to public education.  A year later, (Brown II) the court ruled that local school boards should move to desegregate “with all deliberate speed.”</a:t>
            </a:r>
          </a:p>
          <a:p>
            <a:pPr marR="57799" lvl="0" defTabSz="1295400">
              <a:lnSpc>
                <a:spcPct val="100000"/>
              </a:lnSpc>
              <a:spcBef>
                <a:spcPts val="700"/>
              </a:spcBef>
              <a:buClr>
                <a:srgbClr val="FFFFFF"/>
              </a:buClr>
              <a:defRPr sz="1800"/>
            </a:pPr>
            <a:r>
              <a:rPr sz="2000" dirty="0">
                <a:uFill>
                  <a:solidFill>
                    <a:srgbClr val="FFFFFF"/>
                  </a:solidFill>
                </a:uFill>
                <a:latin typeface="Arial"/>
                <a:ea typeface="Arial"/>
                <a:cs typeface="Arial"/>
                <a:sym typeface="Arial"/>
              </a:rPr>
              <a:t>---Eisenhower wasn’t a racist, but didn’t want this case to go forward.  He would later say that Earl Warren was “the biggest damn fool mistake I ever made.”</a:t>
            </a:r>
          </a:p>
        </p:txBody>
      </p:sp>
    </p:spTree>
    <p:extLst>
      <p:ext uri="{BB962C8B-B14F-4D97-AF65-F5344CB8AC3E}">
        <p14:creationId xmlns:p14="http://schemas.microsoft.com/office/powerpoint/2010/main" val="2919559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noRot="1" noChangeAspect="1"/>
          </p:cNvSpPr>
          <p:nvPr>
            <p:ph type="sldImg"/>
          </p:nvPr>
        </p:nvSpPr>
        <p:spPr>
          <a:prstGeom prst="rect">
            <a:avLst/>
          </a:prstGeom>
        </p:spPr>
        <p:txBody>
          <a:bodyPr/>
          <a:lstStyle/>
          <a:p>
            <a:pPr lvl="0"/>
            <a:endParaRPr/>
          </a:p>
        </p:txBody>
      </p:sp>
      <p:sp>
        <p:nvSpPr>
          <p:cNvPr id="83" name="Shape 83"/>
          <p:cNvSpPr>
            <a:spLocks noGrp="1"/>
          </p:cNvSpPr>
          <p:nvPr>
            <p:ph type="body" sz="quarter" idx="1"/>
          </p:nvPr>
        </p:nvSpPr>
        <p:spPr>
          <a:prstGeom prst="rect">
            <a:avLst/>
          </a:prstGeom>
        </p:spPr>
        <p:txBody>
          <a:bodyPr/>
          <a:lstStyle/>
          <a:p>
            <a:pPr marR="57799" lvl="0" defTabSz="1295400">
              <a:lnSpc>
                <a:spcPct val="100000"/>
              </a:lnSpc>
              <a:spcBef>
                <a:spcPts val="700"/>
              </a:spcBef>
              <a:buClr>
                <a:srgbClr val="FFFFFF"/>
              </a:buClr>
              <a:defRPr sz="1800"/>
            </a:pPr>
            <a:r>
              <a:rPr lang="en-US" sz="2200" dirty="0" smtClean="0">
                <a:uFill>
                  <a:solidFill>
                    <a:srgbClr val="FFFFFF"/>
                  </a:solidFill>
                </a:uFill>
                <a:latin typeface="Arial"/>
                <a:ea typeface="Arial"/>
                <a:cs typeface="Arial"/>
                <a:sym typeface="Arial"/>
              </a:rPr>
              <a:t>Embedded is an 1:29 minute Brown YouTube</a:t>
            </a:r>
            <a:r>
              <a:rPr lang="en-US" sz="2200" baseline="0" dirty="0" smtClean="0">
                <a:uFill>
                  <a:solidFill>
                    <a:srgbClr val="FFFFFF"/>
                  </a:solidFill>
                </a:uFill>
                <a:latin typeface="Arial"/>
                <a:ea typeface="Arial"/>
                <a:cs typeface="Arial"/>
                <a:sym typeface="Arial"/>
              </a:rPr>
              <a:t> video clip, that will begin immediately.</a:t>
            </a:r>
          </a:p>
          <a:p>
            <a:pPr marR="57799" lvl="0" defTabSz="1295400">
              <a:lnSpc>
                <a:spcPct val="100000"/>
              </a:lnSpc>
              <a:spcBef>
                <a:spcPts val="700"/>
              </a:spcBef>
              <a:buClr>
                <a:srgbClr val="FFFFFF"/>
              </a:buClr>
              <a:defRPr sz="1800"/>
            </a:pPr>
            <a:r>
              <a:rPr sz="2200" dirty="0" smtClean="0">
                <a:uFill>
                  <a:solidFill>
                    <a:srgbClr val="FFFFFF"/>
                  </a:solidFill>
                </a:uFill>
                <a:latin typeface="Arial"/>
                <a:ea typeface="Arial"/>
                <a:cs typeface="Arial"/>
                <a:sym typeface="Arial"/>
              </a:rPr>
              <a:t>Mac </a:t>
            </a:r>
            <a:r>
              <a:rPr sz="2200" dirty="0">
                <a:uFill>
                  <a:solidFill>
                    <a:srgbClr val="FFFFFF"/>
                  </a:solidFill>
                </a:uFill>
                <a:latin typeface="Arial"/>
                <a:ea typeface="Arial"/>
                <a:cs typeface="Arial"/>
                <a:sym typeface="Arial"/>
              </a:rPr>
              <a:t>users, click the black circle to open browser and </a:t>
            </a:r>
            <a:r>
              <a:rPr lang="en-US" sz="2200" dirty="0" smtClean="0">
                <a:uFill>
                  <a:solidFill>
                    <a:srgbClr val="FFFFFF"/>
                  </a:solidFill>
                </a:uFill>
                <a:latin typeface="Arial"/>
                <a:ea typeface="Arial"/>
                <a:cs typeface="Arial"/>
                <a:sym typeface="Arial"/>
              </a:rPr>
              <a:t>view a 1:29</a:t>
            </a:r>
            <a:r>
              <a:rPr lang="en-US" sz="2200" baseline="0" dirty="0" smtClean="0">
                <a:uFill>
                  <a:solidFill>
                    <a:srgbClr val="FFFFFF"/>
                  </a:solidFill>
                </a:uFill>
                <a:latin typeface="Arial"/>
                <a:ea typeface="Arial"/>
                <a:cs typeface="Arial"/>
                <a:sym typeface="Arial"/>
              </a:rPr>
              <a:t> minute Brown </a:t>
            </a:r>
            <a:r>
              <a:rPr lang="en-US" sz="2200" dirty="0" smtClean="0">
                <a:uFill>
                  <a:solidFill>
                    <a:srgbClr val="FFFFFF"/>
                  </a:solidFill>
                </a:uFill>
                <a:latin typeface="Arial"/>
                <a:ea typeface="Arial"/>
                <a:cs typeface="Arial"/>
                <a:sym typeface="Arial"/>
              </a:rPr>
              <a:t> YouTube video clip.</a:t>
            </a:r>
          </a:p>
          <a:p>
            <a:pPr marR="57799" lvl="0" defTabSz="1295400">
              <a:lnSpc>
                <a:spcPct val="100000"/>
              </a:lnSpc>
              <a:spcBef>
                <a:spcPts val="700"/>
              </a:spcBef>
              <a:buClr>
                <a:srgbClr val="FFFFFF"/>
              </a:buClr>
              <a:defRPr sz="1800"/>
            </a:pPr>
            <a:endParaRPr lang="en-US" sz="2200" b="1" dirty="0" smtClean="0">
              <a:uFill>
                <a:solidFill>
                  <a:srgbClr val="FFFFFF"/>
                </a:solidFill>
              </a:uFill>
              <a:latin typeface="Arial"/>
              <a:ea typeface="Arial"/>
              <a:cs typeface="Arial"/>
              <a:sym typeface="Arial"/>
            </a:endParaRPr>
          </a:p>
          <a:p>
            <a:pPr marR="57799" lvl="0" defTabSz="1295400">
              <a:lnSpc>
                <a:spcPct val="100000"/>
              </a:lnSpc>
              <a:spcBef>
                <a:spcPts val="700"/>
              </a:spcBef>
              <a:buClr>
                <a:srgbClr val="FFFFFF"/>
              </a:buClr>
              <a:defRPr sz="1800"/>
            </a:pPr>
            <a:r>
              <a:rPr sz="2200" b="1" dirty="0" smtClean="0">
                <a:uFill>
                  <a:solidFill>
                    <a:srgbClr val="FFFFFF"/>
                  </a:solidFill>
                </a:uFill>
                <a:latin typeface="Arial"/>
                <a:ea typeface="Arial"/>
                <a:cs typeface="Arial"/>
                <a:sym typeface="Arial"/>
              </a:rPr>
              <a:t>Original </a:t>
            </a:r>
            <a:r>
              <a:rPr sz="2200" b="1" dirty="0">
                <a:uFill>
                  <a:solidFill>
                    <a:srgbClr val="FFFFFF"/>
                  </a:solidFill>
                </a:uFill>
                <a:latin typeface="Arial"/>
                <a:ea typeface="Arial"/>
                <a:cs typeface="Arial"/>
                <a:sym typeface="Arial"/>
              </a:rPr>
              <a:t>Link:</a:t>
            </a:r>
            <a:r>
              <a:rPr sz="2200" dirty="0">
                <a:uFill>
                  <a:solidFill>
                    <a:srgbClr val="FFFFFF"/>
                  </a:solidFill>
                </a:uFill>
                <a:latin typeface="Arial"/>
                <a:ea typeface="Arial"/>
                <a:cs typeface="Arial"/>
                <a:sym typeface="Arial"/>
              </a:rPr>
              <a:t> </a:t>
            </a:r>
            <a:r>
              <a:rPr sz="2200" dirty="0">
                <a:uFill>
                  <a:solidFill>
                    <a:srgbClr val="0A0A0A"/>
                  </a:solidFill>
                </a:uFill>
                <a:latin typeface="Arial"/>
                <a:ea typeface="Arial"/>
                <a:cs typeface="Arial"/>
                <a:sym typeface="Arial"/>
                <a:hlinkClick r:id="rId3"/>
              </a:rPr>
              <a:t>https://www.youtube.com/watch?v=YTJhRnzQL9E&amp;feature=youtu.be</a:t>
            </a:r>
            <a:endParaRPr sz="2200" dirty="0">
              <a:uFill>
                <a:solidFill>
                  <a:srgbClr val="FFFFFF"/>
                </a:solidFill>
              </a:uFill>
              <a:latin typeface="Arial"/>
              <a:ea typeface="Arial"/>
              <a:cs typeface="Arial"/>
              <a:sym typeface="Arial"/>
            </a:endParaRPr>
          </a:p>
          <a:p>
            <a:pPr marR="57799" lvl="0" defTabSz="1295400">
              <a:lnSpc>
                <a:spcPct val="100000"/>
              </a:lnSpc>
              <a:spcBef>
                <a:spcPts val="700"/>
              </a:spcBef>
              <a:buClr>
                <a:srgbClr val="FFFFFF"/>
              </a:buClr>
              <a:defRPr sz="1800"/>
            </a:pPr>
            <a:endParaRPr sz="2200" dirty="0">
              <a:uFill>
                <a:solidFill>
                  <a:srgbClr val="FFFFFF"/>
                </a:solidFill>
              </a:uFill>
              <a:latin typeface="Arial"/>
              <a:ea typeface="Arial"/>
              <a:cs typeface="Arial"/>
              <a:sym typeface="Arial"/>
            </a:endParaRPr>
          </a:p>
          <a:p>
            <a:pPr marR="57799" lvl="0" defTabSz="1295400">
              <a:lnSpc>
                <a:spcPct val="100000"/>
              </a:lnSpc>
              <a:spcBef>
                <a:spcPts val="700"/>
              </a:spcBef>
              <a:buClr>
                <a:srgbClr val="FFFFFF"/>
              </a:buClr>
              <a:defRPr sz="1800"/>
            </a:pPr>
            <a:r>
              <a:rPr sz="2200" dirty="0">
                <a:uFill>
                  <a:solidFill>
                    <a:srgbClr val="FFFFFF"/>
                  </a:solidFill>
                </a:uFill>
                <a:latin typeface="Arial"/>
                <a:ea typeface="Arial"/>
                <a:cs typeface="Arial"/>
                <a:sym typeface="Arial"/>
              </a:rPr>
              <a:t>In 1951, Oliver Brown sued the Topeka, Kansas, Board of Education to allow his 8-year old daughter Linda to attend a nearby school that only white children were allowed to attend.  She passed the school on her way to the bus that took her to a distant school for African Americans.  After appeals, the case reached the Supreme Court.  There, Thurgood Marshall argued on </a:t>
            </a:r>
            <a:r>
              <a:rPr sz="2200" dirty="0" smtClean="0">
                <a:uFill>
                  <a:solidFill>
                    <a:srgbClr val="FFFFFF"/>
                  </a:solidFill>
                </a:uFill>
                <a:latin typeface="Arial"/>
                <a:ea typeface="Arial"/>
                <a:cs typeface="Arial"/>
                <a:sym typeface="Arial"/>
              </a:rPr>
              <a:t>be</a:t>
            </a:r>
            <a:r>
              <a:rPr lang="en-US" sz="2200" dirty="0" smtClean="0">
                <a:uFill>
                  <a:solidFill>
                    <a:srgbClr val="FFFFFF"/>
                  </a:solidFill>
                </a:uFill>
                <a:latin typeface="Arial"/>
                <a:ea typeface="Arial"/>
                <a:cs typeface="Arial"/>
                <a:sym typeface="Arial"/>
              </a:rPr>
              <a:t>h</a:t>
            </a:r>
            <a:r>
              <a:rPr sz="2200" dirty="0" smtClean="0">
                <a:uFill>
                  <a:solidFill>
                    <a:srgbClr val="FFFFFF"/>
                  </a:solidFill>
                </a:uFill>
                <a:latin typeface="Arial"/>
                <a:ea typeface="Arial"/>
                <a:cs typeface="Arial"/>
                <a:sym typeface="Arial"/>
              </a:rPr>
              <a:t>a</a:t>
            </a:r>
            <a:r>
              <a:rPr lang="en-US" sz="2200" dirty="0" smtClean="0">
                <a:uFill>
                  <a:solidFill>
                    <a:srgbClr val="FFFFFF"/>
                  </a:solidFill>
                </a:uFill>
                <a:latin typeface="Arial"/>
                <a:ea typeface="Arial"/>
                <a:cs typeface="Arial"/>
                <a:sym typeface="Arial"/>
              </a:rPr>
              <a:t>l</a:t>
            </a:r>
            <a:r>
              <a:rPr sz="2200" dirty="0" smtClean="0">
                <a:uFill>
                  <a:solidFill>
                    <a:srgbClr val="FFFFFF"/>
                  </a:solidFill>
                </a:uFill>
                <a:latin typeface="Arial"/>
                <a:ea typeface="Arial"/>
                <a:cs typeface="Arial"/>
                <a:sym typeface="Arial"/>
              </a:rPr>
              <a:t>f </a:t>
            </a:r>
            <a:r>
              <a:rPr sz="2200" dirty="0">
                <a:uFill>
                  <a:solidFill>
                    <a:srgbClr val="FFFFFF"/>
                  </a:solidFill>
                </a:uFill>
                <a:latin typeface="Arial"/>
                <a:ea typeface="Arial"/>
                <a:cs typeface="Arial"/>
                <a:sym typeface="Arial"/>
              </a:rPr>
              <a:t>of Brown and against segregation in America’s schools.  He held that the basic concept of “separate but equal” was inherently unequal.  He used statistics to show that black schools were separate and unequal when it came to finances, quality and number of teachers, and physical and educational resources.</a:t>
            </a:r>
          </a:p>
          <a:p>
            <a:pPr marR="57799" lvl="0" defTabSz="1295400">
              <a:lnSpc>
                <a:spcPct val="100000"/>
              </a:lnSpc>
              <a:spcBef>
                <a:spcPts val="700"/>
              </a:spcBef>
              <a:buClr>
                <a:srgbClr val="FFFFFF"/>
              </a:buClr>
              <a:defRPr sz="1800"/>
            </a:pPr>
            <a:r>
              <a:rPr sz="1900" dirty="0">
                <a:uFill>
                  <a:solidFill>
                    <a:srgbClr val="FFFFFF"/>
                  </a:solidFill>
                </a:uFill>
                <a:latin typeface="Arial"/>
                <a:ea typeface="Arial"/>
                <a:cs typeface="Arial"/>
                <a:sym typeface="Arial"/>
              </a:rPr>
              <a:t>---He also read into the record a psychological study indicating that black children educated in a segregated environment suffered from low self-esteem. He stressed that segregated educational facilities, even if physically similar, could never yield equal products.</a:t>
            </a:r>
          </a:p>
          <a:p>
            <a:pPr marR="57799" lvl="0" defTabSz="1295400">
              <a:lnSpc>
                <a:spcPct val="100000"/>
              </a:lnSpc>
              <a:spcBef>
                <a:spcPts val="700"/>
              </a:spcBef>
              <a:buClr>
                <a:srgbClr val="FFFFFF"/>
              </a:buClr>
              <a:defRPr sz="1800"/>
            </a:pPr>
            <a:r>
              <a:rPr sz="1900" b="1" dirty="0">
                <a:uFill>
                  <a:solidFill>
                    <a:srgbClr val="FFFFFF"/>
                  </a:solidFill>
                </a:uFill>
                <a:latin typeface="Arial"/>
                <a:ea typeface="Arial"/>
                <a:cs typeface="Arial"/>
                <a:sym typeface="Arial"/>
              </a:rPr>
              <a:t>The court was at a standstill -for a year and half. But then something happens.  Chief Justice Fred M. Vinson dies and Eisenhower appoints former Republican governor, Earl Warren to the court.  He was a conservative. He pushed for the internment of Japanese Americans during WWII.  </a:t>
            </a:r>
          </a:p>
          <a:p>
            <a:pPr marR="57799" lvl="0" defTabSz="1295400">
              <a:lnSpc>
                <a:spcPct val="100000"/>
              </a:lnSpc>
              <a:spcBef>
                <a:spcPts val="700"/>
              </a:spcBef>
              <a:buClr>
                <a:srgbClr val="FFFFFF"/>
              </a:buClr>
              <a:defRPr sz="1800"/>
            </a:pPr>
            <a:r>
              <a:rPr sz="1900" b="1" dirty="0">
                <a:uFill>
                  <a:solidFill>
                    <a:srgbClr val="FFFFFF"/>
                  </a:solidFill>
                </a:uFill>
                <a:latin typeface="Arial"/>
                <a:ea typeface="Arial"/>
                <a:cs typeface="Arial"/>
                <a:sym typeface="Arial"/>
              </a:rPr>
              <a:t>But Warren would surprise Eisenhower. .</a:t>
            </a:r>
          </a:p>
          <a:p>
            <a:pPr marR="57799" lvl="0" defTabSz="1295400">
              <a:lnSpc>
                <a:spcPct val="100000"/>
              </a:lnSpc>
              <a:spcBef>
                <a:spcPts val="700"/>
              </a:spcBef>
              <a:buClr>
                <a:srgbClr val="FFFFFF"/>
              </a:buClr>
              <a:defRPr sz="1800"/>
            </a:pPr>
            <a:r>
              <a:rPr sz="1900" dirty="0">
                <a:uFill>
                  <a:solidFill>
                    <a:srgbClr val="FFFFFF"/>
                  </a:solidFill>
                </a:uFill>
                <a:latin typeface="Arial"/>
                <a:ea typeface="Arial"/>
                <a:cs typeface="Arial"/>
                <a:sym typeface="Arial"/>
              </a:rPr>
              <a:t>---On May 17, 1954, in Brown v. Board of Education of Topeka, Kansas, the Supreme Court issued its historic ruling.  It was an unanimous vote 9-0. </a:t>
            </a:r>
            <a:r>
              <a:rPr sz="1900" b="1" dirty="0">
                <a:uFill>
                  <a:solidFill>
                    <a:srgbClr val="FFFFFF"/>
                  </a:solidFill>
                </a:uFill>
                <a:latin typeface="Arial"/>
                <a:ea typeface="Arial"/>
                <a:cs typeface="Arial"/>
                <a:sym typeface="Arial"/>
              </a:rPr>
              <a:t>Warren had pushed for a unanimous decision to ensure that a dissenting argument would not be a battle cry for the south </a:t>
            </a:r>
          </a:p>
          <a:p>
            <a:pPr marR="57799" lvl="0" defTabSz="1295400">
              <a:lnSpc>
                <a:spcPct val="100000"/>
              </a:lnSpc>
              <a:spcBef>
                <a:spcPts val="700"/>
              </a:spcBef>
              <a:buClr>
                <a:srgbClr val="FFFFFF"/>
              </a:buClr>
              <a:defRPr sz="1800"/>
            </a:pPr>
            <a:r>
              <a:rPr sz="1900" dirty="0">
                <a:uFill>
                  <a:solidFill>
                    <a:srgbClr val="FFFFFF"/>
                  </a:solidFill>
                </a:uFill>
                <a:latin typeface="Arial"/>
                <a:ea typeface="Arial"/>
                <a:cs typeface="Arial"/>
                <a:sym typeface="Arial"/>
              </a:rPr>
              <a:t>--In a unanimous decision, the Court declared that the “separate but equal” doctrine was unconstitutional and could not be applied to public education.  A year later, (Brown II) the court ruled that local school boards should move to desegregate “with all deliberate speed.”</a:t>
            </a:r>
          </a:p>
          <a:p>
            <a:pPr marR="57799" lvl="0" defTabSz="1295400">
              <a:lnSpc>
                <a:spcPct val="100000"/>
              </a:lnSpc>
              <a:spcBef>
                <a:spcPts val="700"/>
              </a:spcBef>
              <a:buClr>
                <a:srgbClr val="FFFFFF"/>
              </a:buClr>
              <a:defRPr sz="1800"/>
            </a:pPr>
            <a:r>
              <a:rPr sz="1900" dirty="0">
                <a:uFill>
                  <a:solidFill>
                    <a:srgbClr val="FFFFFF"/>
                  </a:solidFill>
                </a:uFill>
                <a:latin typeface="Arial"/>
                <a:ea typeface="Arial"/>
                <a:cs typeface="Arial"/>
                <a:sym typeface="Arial"/>
              </a:rPr>
              <a:t>-----Eisenhower wasn’t a racist, but didn’t want this case to go forward.  He would later say that Earl Warren was “the biggest damn fool mistake I ever made.”</a:t>
            </a:r>
          </a:p>
        </p:txBody>
      </p:sp>
    </p:spTree>
    <p:extLst>
      <p:ext uri="{BB962C8B-B14F-4D97-AF65-F5344CB8AC3E}">
        <p14:creationId xmlns:p14="http://schemas.microsoft.com/office/powerpoint/2010/main" val="774186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prstGeom prst="rect">
            <a:avLst/>
          </a:prstGeom>
        </p:spPr>
        <p:txBody>
          <a:bodyPr/>
          <a:lstStyle/>
          <a:p>
            <a:pPr lvl="0"/>
            <a:endParaRPr/>
          </a:p>
        </p:txBody>
      </p:sp>
      <p:sp>
        <p:nvSpPr>
          <p:cNvPr id="99" name="Shape 99"/>
          <p:cNvSpPr>
            <a:spLocks noGrp="1"/>
          </p:cNvSpPr>
          <p:nvPr>
            <p:ph type="body" sz="quarter" idx="1"/>
          </p:nvPr>
        </p:nvSpPr>
        <p:spPr>
          <a:prstGeom prst="rect">
            <a:avLst/>
          </a:prstGeom>
        </p:spPr>
        <p:txBody>
          <a:bodyPr/>
          <a:lstStyle/>
          <a:p>
            <a:pPr marR="57799" lvl="0" defTabSz="1295400">
              <a:lnSpc>
                <a:spcPct val="100000"/>
              </a:lnSpc>
              <a:spcBef>
                <a:spcPts val="700"/>
              </a:spcBef>
              <a:buClr>
                <a:srgbClr val="FFFFFF"/>
              </a:buClr>
              <a:defRPr sz="1800"/>
            </a:pPr>
            <a:r>
              <a:rPr dirty="0">
                <a:uFill>
                  <a:solidFill>
                    <a:srgbClr val="FFFFFF"/>
                  </a:solidFill>
                </a:uFill>
                <a:latin typeface="Arial"/>
                <a:ea typeface="Arial"/>
                <a:cs typeface="Arial"/>
                <a:sym typeface="Arial"/>
              </a:rPr>
              <a:t>Once again the South uses the argument of State’s Rights to defend their treatment of African Americans - they vowed to resist segregation by using all means possible.  Virginia passed a law closing any integrated School.  Southern Congressmen, in what was called the Southern Manifesto, proudly pledged to oppose the Brown ruling.  Consequently, “all deliberate speed” amounted to a snail’s pace.  By 1965, only about 2 percent of all southern schools were integrated.</a:t>
            </a:r>
          </a:p>
          <a:p>
            <a:pPr marR="57799" lvl="0" defTabSz="1295400">
              <a:lnSpc>
                <a:spcPct val="100000"/>
              </a:lnSpc>
              <a:spcBef>
                <a:spcPts val="700"/>
              </a:spcBef>
              <a:buClr>
                <a:srgbClr val="FFFFFF"/>
              </a:buClr>
              <a:defRPr sz="1800"/>
            </a:pPr>
            <a:endParaRPr lang="en-US" dirty="0" smtClean="0">
              <a:uFill>
                <a:solidFill>
                  <a:srgbClr val="FFFFFF"/>
                </a:solidFill>
              </a:uFill>
              <a:latin typeface="Arial"/>
              <a:ea typeface="Arial"/>
              <a:cs typeface="Arial"/>
              <a:sym typeface="Arial"/>
            </a:endParaRPr>
          </a:p>
          <a:p>
            <a:pPr marR="57799" lvl="0" defTabSz="1295400">
              <a:lnSpc>
                <a:spcPct val="100000"/>
              </a:lnSpc>
              <a:spcBef>
                <a:spcPts val="700"/>
              </a:spcBef>
              <a:buClr>
                <a:srgbClr val="FFFFFF"/>
              </a:buClr>
              <a:defRPr sz="1800"/>
            </a:pPr>
            <a:r>
              <a:rPr lang="en-US" b="1" u="sng" dirty="0" smtClean="0">
                <a:uFill>
                  <a:solidFill>
                    <a:srgbClr val="FFFFFF"/>
                  </a:solidFill>
                </a:uFill>
                <a:latin typeface="Arial"/>
                <a:ea typeface="Arial"/>
                <a:cs typeface="Arial"/>
                <a:sym typeface="Arial"/>
              </a:rPr>
              <a:t>Map</a:t>
            </a:r>
            <a:r>
              <a:rPr lang="en-US" dirty="0" smtClean="0">
                <a:uFill>
                  <a:solidFill>
                    <a:srgbClr val="FFFFFF"/>
                  </a:solidFill>
                </a:uFill>
                <a:latin typeface="Arial"/>
                <a:ea typeface="Arial"/>
                <a:cs typeface="Arial"/>
                <a:sym typeface="Arial"/>
              </a:rPr>
              <a:t> </a:t>
            </a:r>
            <a:r>
              <a:rPr dirty="0" smtClean="0">
                <a:uFill>
                  <a:solidFill>
                    <a:srgbClr val="FFFFFF"/>
                  </a:solidFill>
                </a:uFill>
                <a:latin typeface="Arial"/>
                <a:ea typeface="Arial"/>
                <a:cs typeface="Arial"/>
                <a:sym typeface="Arial"/>
              </a:rPr>
              <a:t>Here’s </a:t>
            </a:r>
            <a:r>
              <a:rPr dirty="0">
                <a:uFill>
                  <a:solidFill>
                    <a:srgbClr val="FFFFFF"/>
                  </a:solidFill>
                </a:uFill>
                <a:latin typeface="Arial"/>
                <a:ea typeface="Arial"/>
                <a:cs typeface="Arial"/>
                <a:sym typeface="Arial"/>
              </a:rPr>
              <a:t>a map showing the change in the Deep South or lack there of. </a:t>
            </a:r>
            <a:r>
              <a:rPr b="1" dirty="0">
                <a:uFill>
                  <a:solidFill>
                    <a:srgbClr val="FFFFFF"/>
                  </a:solidFill>
                </a:uFill>
                <a:latin typeface="Arial"/>
                <a:ea typeface="Arial"/>
                <a:cs typeface="Arial"/>
                <a:sym typeface="Arial"/>
              </a:rPr>
              <a:t>CLICK</a:t>
            </a:r>
            <a:endParaRPr dirty="0">
              <a:uFill>
                <a:solidFill>
                  <a:srgbClr val="FFFFFF"/>
                </a:solidFill>
              </a:uFill>
              <a:latin typeface="Arial"/>
              <a:ea typeface="Arial"/>
              <a:cs typeface="Arial"/>
              <a:sym typeface="Arial"/>
            </a:endParaRPr>
          </a:p>
          <a:p>
            <a:pPr marR="57799" lvl="0" defTabSz="1295400">
              <a:lnSpc>
                <a:spcPct val="100000"/>
              </a:lnSpc>
              <a:spcBef>
                <a:spcPts val="700"/>
              </a:spcBef>
              <a:buClr>
                <a:srgbClr val="FFFFFF"/>
              </a:buClr>
              <a:defRPr sz="1800"/>
            </a:pPr>
            <a:r>
              <a:rPr dirty="0">
                <a:uFill>
                  <a:solidFill>
                    <a:srgbClr val="FFFFFF"/>
                  </a:solidFill>
                </a:uFill>
                <a:latin typeface="Arial"/>
                <a:ea typeface="Arial"/>
                <a:cs typeface="Arial"/>
                <a:sym typeface="Arial"/>
              </a:rPr>
              <a:t>MAP: Shows that there WAS now integration within the U.S., but in the DEEP South, nothing had changed in the ten years after Brown.</a:t>
            </a:r>
          </a:p>
          <a:p>
            <a:pPr marR="57799" lvl="0" defTabSz="1295400">
              <a:lnSpc>
                <a:spcPct val="100000"/>
              </a:lnSpc>
              <a:spcBef>
                <a:spcPts val="700"/>
              </a:spcBef>
              <a:buClr>
                <a:srgbClr val="FFFFFF"/>
              </a:buClr>
              <a:defRPr sz="1800"/>
            </a:pPr>
            <a:r>
              <a:rPr lang="en-US" b="1" dirty="0" smtClean="0">
                <a:uFill>
                  <a:solidFill>
                    <a:srgbClr val="FFFFFF"/>
                  </a:solidFill>
                </a:uFill>
                <a:latin typeface="Arial"/>
                <a:ea typeface="Arial"/>
                <a:cs typeface="Arial"/>
                <a:sym typeface="Arial"/>
              </a:rPr>
              <a:t>Ask students</a:t>
            </a:r>
            <a:r>
              <a:rPr dirty="0" smtClean="0">
                <a:uFill>
                  <a:solidFill>
                    <a:srgbClr val="FFFFFF"/>
                  </a:solidFill>
                </a:uFill>
                <a:latin typeface="Arial"/>
                <a:ea typeface="Arial"/>
                <a:cs typeface="Arial"/>
                <a:sym typeface="Arial"/>
              </a:rPr>
              <a:t> </a:t>
            </a:r>
            <a:r>
              <a:rPr dirty="0">
                <a:uFill>
                  <a:solidFill>
                    <a:srgbClr val="FFFFFF"/>
                  </a:solidFill>
                </a:uFill>
                <a:latin typeface="Arial"/>
                <a:ea typeface="Arial"/>
                <a:cs typeface="Arial"/>
                <a:sym typeface="Arial"/>
              </a:rPr>
              <a:t>which state in 1964 </a:t>
            </a:r>
            <a:r>
              <a:rPr lang="en-US" dirty="0" smtClean="0">
                <a:uFill>
                  <a:solidFill>
                    <a:srgbClr val="FFFFFF"/>
                  </a:solidFill>
                </a:uFill>
                <a:latin typeface="Arial"/>
                <a:ea typeface="Arial"/>
                <a:cs typeface="Arial"/>
                <a:sym typeface="Arial"/>
              </a:rPr>
              <a:t> s</a:t>
            </a:r>
            <a:r>
              <a:rPr dirty="0" smtClean="0">
                <a:uFill>
                  <a:solidFill>
                    <a:srgbClr val="FFFFFF"/>
                  </a:solidFill>
                </a:uFill>
                <a:latin typeface="Arial"/>
                <a:ea typeface="Arial"/>
                <a:cs typeface="Arial"/>
                <a:sym typeface="Arial"/>
              </a:rPr>
              <a:t>hows </a:t>
            </a:r>
            <a:r>
              <a:rPr dirty="0">
                <a:uFill>
                  <a:solidFill>
                    <a:srgbClr val="FFFFFF"/>
                  </a:solidFill>
                </a:uFill>
                <a:latin typeface="Arial"/>
                <a:ea typeface="Arial"/>
                <a:cs typeface="Arial"/>
                <a:sym typeface="Arial"/>
              </a:rPr>
              <a:t>the highest increase in the percentage of African Americans attending integrated schools?     ANSWER - Texas, Tennessee, Kentucky, Virginia, Maryland, and Delaware.</a:t>
            </a:r>
          </a:p>
          <a:p>
            <a:pPr marR="57799" lvl="0" defTabSz="1295400">
              <a:lnSpc>
                <a:spcPct val="100000"/>
              </a:lnSpc>
              <a:spcBef>
                <a:spcPts val="700"/>
              </a:spcBef>
              <a:buClr>
                <a:srgbClr val="FFFFFF"/>
              </a:buClr>
              <a:defRPr sz="1800"/>
            </a:pPr>
            <a:r>
              <a:rPr b="1" dirty="0">
                <a:uFill>
                  <a:solidFill>
                    <a:srgbClr val="FFFFFF"/>
                  </a:solidFill>
                </a:uFill>
                <a:latin typeface="Arial"/>
                <a:ea typeface="Arial"/>
                <a:cs typeface="Arial"/>
                <a:sym typeface="Arial"/>
              </a:rPr>
              <a:t>CLICK </a:t>
            </a:r>
            <a:r>
              <a:rPr dirty="0">
                <a:uFill>
                  <a:solidFill>
                    <a:srgbClr val="FFFFFF"/>
                  </a:solidFill>
                </a:uFill>
                <a:latin typeface="Arial"/>
                <a:ea typeface="Arial"/>
                <a:cs typeface="Arial"/>
                <a:sym typeface="Arial"/>
              </a:rPr>
              <a:t>Southern white reactions to Brown confirmed to African-Americans that efforts to undo existing social traditions and controls would be met with strong opposition, even violence.  An incident in 1955 brought home exactly how far some were willing to go to halt threats to “tradition.’  </a:t>
            </a:r>
            <a:r>
              <a:rPr b="1" dirty="0" err="1">
                <a:uFill>
                  <a:solidFill>
                    <a:srgbClr val="FFFFFF"/>
                  </a:solidFill>
                </a:uFill>
                <a:latin typeface="Arial"/>
                <a:ea typeface="Arial"/>
                <a:cs typeface="Arial"/>
                <a:sym typeface="Arial"/>
              </a:rPr>
              <a:t>Emmet</a:t>
            </a:r>
            <a:r>
              <a:rPr b="1" dirty="0">
                <a:uFill>
                  <a:solidFill>
                    <a:srgbClr val="FFFFFF"/>
                  </a:solidFill>
                </a:uFill>
                <a:latin typeface="Arial"/>
                <a:ea typeface="Arial"/>
                <a:cs typeface="Arial"/>
                <a:sym typeface="Arial"/>
              </a:rPr>
              <a:t> Till</a:t>
            </a:r>
            <a:r>
              <a:rPr dirty="0">
                <a:uFill>
                  <a:solidFill>
                    <a:srgbClr val="FFFFFF"/>
                  </a:solidFill>
                </a:uFill>
                <a:latin typeface="Arial"/>
                <a:ea typeface="Arial"/>
                <a:cs typeface="Arial"/>
                <a:sym typeface="Arial"/>
              </a:rPr>
              <a:t> was a teenager from Chicago visiting relatives in Mississippi.  </a:t>
            </a:r>
            <a:r>
              <a:rPr b="1" dirty="0">
                <a:uFill>
                  <a:solidFill>
                    <a:srgbClr val="FFFFFF"/>
                  </a:solidFill>
                </a:uFill>
                <a:latin typeface="Arial"/>
                <a:ea typeface="Arial"/>
                <a:cs typeface="Arial"/>
                <a:sym typeface="Arial"/>
              </a:rPr>
              <a:t>One day he broke “tradition” by approaching and speaking to a white girl without being asked.</a:t>
            </a:r>
            <a:r>
              <a:rPr dirty="0">
                <a:uFill>
                  <a:solidFill>
                    <a:srgbClr val="FFFFFF"/>
                  </a:solidFill>
                </a:uFill>
                <a:latin typeface="Arial"/>
                <a:ea typeface="Arial"/>
                <a:cs typeface="Arial"/>
                <a:sym typeface="Arial"/>
              </a:rPr>
              <a:t>  For his actions, that evening he was </a:t>
            </a:r>
            <a:r>
              <a:rPr b="1" dirty="0">
                <a:uFill>
                  <a:solidFill>
                    <a:srgbClr val="FFFFFF"/>
                  </a:solidFill>
                </a:uFill>
                <a:latin typeface="Arial"/>
                <a:ea typeface="Arial"/>
                <a:cs typeface="Arial"/>
                <a:sym typeface="Arial"/>
              </a:rPr>
              <a:t>tortured and </a:t>
            </a:r>
            <a:r>
              <a:rPr b="1" dirty="0">
                <a:uFill>
                  <a:solidFill>
                    <a:srgbClr val="FFFFFF"/>
                  </a:solidFill>
                </a:uFill>
                <a:latin typeface="Helvetica"/>
                <a:ea typeface="Helvetica"/>
                <a:cs typeface="Helvetica"/>
                <a:sym typeface="Helvetica"/>
              </a:rPr>
              <a:t>beat. They gouged out one of his e</a:t>
            </a:r>
            <a:r>
              <a:rPr dirty="0">
                <a:uFill>
                  <a:solidFill>
                    <a:srgbClr val="FFFFFF"/>
                  </a:solidFill>
                </a:uFill>
                <a:latin typeface="Helvetica"/>
                <a:ea typeface="Helvetica"/>
                <a:cs typeface="Helvetica"/>
                <a:sym typeface="Helvetica"/>
              </a:rPr>
              <a:t>yes, before shooting him through the head and disposing of his body in a nearby river, weighting it with a 70-pound cotton gin fan tied around his neck with barbed wire</a:t>
            </a:r>
            <a:r>
              <a:rPr dirty="0">
                <a:uFill>
                  <a:solidFill>
                    <a:srgbClr val="FFFFFF"/>
                  </a:solidFill>
                </a:uFill>
                <a:latin typeface="Arial"/>
                <a:ea typeface="Arial"/>
                <a:cs typeface="Arial"/>
                <a:sym typeface="Arial"/>
              </a:rPr>
              <a:t>.  (ANOTHER BEFORE AFTER PIC) Two men, Roy Bryant and J.W. Milam were brought to trial and admitted to killing Till.  </a:t>
            </a:r>
            <a:r>
              <a:rPr b="1" dirty="0">
                <a:uFill>
                  <a:solidFill>
                    <a:srgbClr val="FFFFFF"/>
                  </a:solidFill>
                </a:uFill>
                <a:latin typeface="Arial"/>
                <a:ea typeface="Arial"/>
                <a:cs typeface="Arial"/>
                <a:sym typeface="Arial"/>
              </a:rPr>
              <a:t>An all-white jury acquitted both men. </a:t>
            </a:r>
          </a:p>
          <a:p>
            <a:pPr marR="57799" lvl="0" defTabSz="1295400">
              <a:lnSpc>
                <a:spcPct val="100000"/>
              </a:lnSpc>
              <a:spcBef>
                <a:spcPts val="700"/>
              </a:spcBef>
              <a:buClr>
                <a:srgbClr val="FFFFFF"/>
              </a:buClr>
              <a:defRPr sz="1800"/>
            </a:pPr>
            <a:r>
              <a:rPr b="1" dirty="0">
                <a:uFill>
                  <a:solidFill>
                    <a:srgbClr val="FFFFFF"/>
                  </a:solidFill>
                </a:uFill>
                <a:latin typeface="Arial"/>
                <a:ea typeface="Arial"/>
                <a:cs typeface="Arial"/>
                <a:sym typeface="Arial"/>
              </a:rPr>
              <a:t>THE Verdict was NOT unexpected, but what was a </a:t>
            </a:r>
            <a:r>
              <a:rPr sz="2200" b="1" dirty="0">
                <a:uFill>
                  <a:solidFill>
                    <a:srgbClr val="FFFFFF"/>
                  </a:solidFill>
                </a:uFill>
                <a:latin typeface="Arial"/>
                <a:ea typeface="Arial"/>
                <a:cs typeface="Arial"/>
                <a:sym typeface="Arial"/>
              </a:rPr>
              <a:t>surprise was that black eyewitnesses bravely testified at the trial, despite threats against their lives</a:t>
            </a:r>
            <a:r>
              <a:rPr b="1" dirty="0">
                <a:uFill>
                  <a:solidFill>
                    <a:srgbClr val="FFFFFF"/>
                  </a:solidFill>
                </a:uFill>
                <a:latin typeface="Arial"/>
                <a:ea typeface="Arial"/>
                <a:cs typeface="Arial"/>
                <a:sym typeface="Arial"/>
              </a:rPr>
              <a:t>.  It showed that things were beginning to change in the South.  Jim Crow was being threatened by black rebellion.</a:t>
            </a:r>
          </a:p>
          <a:p>
            <a:pPr marR="57799" lvl="0" defTabSz="1295400">
              <a:lnSpc>
                <a:spcPct val="100000"/>
              </a:lnSpc>
              <a:spcBef>
                <a:spcPts val="700"/>
              </a:spcBef>
              <a:buClr>
                <a:srgbClr val="FFFFFF"/>
              </a:buClr>
              <a:defRPr sz="1800"/>
            </a:pPr>
            <a:endParaRPr dirty="0">
              <a:uFill>
                <a:solidFill>
                  <a:srgbClr val="FFFFFF"/>
                </a:solidFill>
              </a:uFill>
              <a:latin typeface="Arial"/>
              <a:ea typeface="Arial"/>
              <a:cs typeface="Arial"/>
              <a:sym typeface="Arial"/>
            </a:endParaRPr>
          </a:p>
        </p:txBody>
      </p:sp>
    </p:spTree>
    <p:extLst>
      <p:ext uri="{BB962C8B-B14F-4D97-AF65-F5344CB8AC3E}">
        <p14:creationId xmlns:p14="http://schemas.microsoft.com/office/powerpoint/2010/main" val="3813041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a:spLocks noGrp="1" noRot="1" noChangeAspect="1"/>
          </p:cNvSpPr>
          <p:nvPr>
            <p:ph type="sldImg"/>
          </p:nvPr>
        </p:nvSpPr>
        <p:spPr>
          <a:prstGeom prst="rect">
            <a:avLst/>
          </a:prstGeom>
        </p:spPr>
        <p:txBody>
          <a:bodyPr/>
          <a:lstStyle/>
          <a:p>
            <a:pPr lvl="0"/>
            <a:endParaRPr/>
          </a:p>
        </p:txBody>
      </p:sp>
      <p:sp>
        <p:nvSpPr>
          <p:cNvPr id="34" name="Shape 34"/>
          <p:cNvSpPr>
            <a:spLocks noGrp="1"/>
          </p:cNvSpPr>
          <p:nvPr>
            <p:ph type="body" sz="quarter" idx="1"/>
          </p:nvPr>
        </p:nvSpPr>
        <p:spPr>
          <a:prstGeom prst="rect">
            <a:avLst/>
          </a:prstGeom>
        </p:spPr>
        <p:txBody>
          <a:bodyPr/>
          <a:lstStyle/>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Southern resistance hit a high in 1957.  The Little Rock Arkansas Central High school board had accepted a federal court order to desegregate Central High School, but Arkansas Governor </a:t>
            </a:r>
            <a:r>
              <a:rPr sz="2200" dirty="0" err="1">
                <a:uFill>
                  <a:solidFill>
                    <a:srgbClr val="FFFFFF"/>
                  </a:solidFill>
                </a:uFill>
                <a:latin typeface="Arial"/>
                <a:ea typeface="Arial"/>
                <a:cs typeface="Arial"/>
                <a:sym typeface="Arial"/>
              </a:rPr>
              <a:t>Orval</a:t>
            </a:r>
            <a:r>
              <a:rPr sz="2200" dirty="0">
                <a:uFill>
                  <a:solidFill>
                    <a:srgbClr val="FFFFFF"/>
                  </a:solidFill>
                </a:uFill>
                <a:latin typeface="Arial"/>
                <a:ea typeface="Arial"/>
                <a:cs typeface="Arial"/>
                <a:sym typeface="Arial"/>
              </a:rPr>
              <a:t> E. </a:t>
            </a:r>
            <a:r>
              <a:rPr sz="2200" dirty="0" err="1">
                <a:uFill>
                  <a:solidFill>
                    <a:srgbClr val="FFFFFF"/>
                  </a:solidFill>
                </a:uFill>
                <a:latin typeface="Arial"/>
                <a:ea typeface="Arial"/>
                <a:cs typeface="Arial"/>
                <a:sym typeface="Arial"/>
              </a:rPr>
              <a:t>Faubus</a:t>
            </a:r>
            <a:r>
              <a:rPr sz="2200" dirty="0">
                <a:uFill>
                  <a:solidFill>
                    <a:srgbClr val="FFFFFF"/>
                  </a:solidFill>
                </a:uFill>
                <a:latin typeface="Arial"/>
                <a:ea typeface="Arial"/>
                <a:cs typeface="Arial"/>
                <a:sym typeface="Arial"/>
              </a:rPr>
              <a:t> mobilized the state’s National Guard to bar nine African-American students from entering the school.   After another court order, withdrew the national guard, but an angry mob of whites blocked the black students entry.</a:t>
            </a:r>
          </a:p>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Eisenhower had done everything to avoid the race issue up until this point.  He didn’t believe in the Brown decision, he ignored the Montgomery bus boycott, and hinted that it was a state issue.  In this case though, he believed he had to uphold FEDERAL Law. He worried about the Soviets exploiting the issue-representing the entire United States, but also  that racism in the U.S. impeded efforts to gain the support of nonwhite Third World nations.  So, he federalized the Arkansas National Guard and for the first time since Reconstruction, dispatched federal troops to protect black rights.  They patrolled Central High for the rest of the year.  </a:t>
            </a:r>
            <a:r>
              <a:rPr sz="2200" dirty="0" err="1">
                <a:uFill>
                  <a:solidFill>
                    <a:srgbClr val="FFFFFF"/>
                  </a:solidFill>
                </a:uFill>
                <a:latin typeface="Arial"/>
                <a:ea typeface="Arial"/>
                <a:cs typeface="Arial"/>
                <a:sym typeface="Arial"/>
              </a:rPr>
              <a:t>Faubus</a:t>
            </a:r>
            <a:r>
              <a:rPr sz="2200" dirty="0">
                <a:uFill>
                  <a:solidFill>
                    <a:srgbClr val="FFFFFF"/>
                  </a:solidFill>
                </a:uFill>
                <a:latin typeface="Arial"/>
                <a:ea typeface="Arial"/>
                <a:cs typeface="Arial"/>
                <a:sym typeface="Arial"/>
              </a:rPr>
              <a:t> shut </a:t>
            </a:r>
            <a:r>
              <a:rPr sz="2200" dirty="0" smtClean="0">
                <a:uFill>
                  <a:solidFill>
                    <a:srgbClr val="FFFFFF"/>
                  </a:solidFill>
                </a:uFill>
                <a:latin typeface="Arial"/>
                <a:ea typeface="Arial"/>
                <a:cs typeface="Arial"/>
                <a:sym typeface="Arial"/>
              </a:rPr>
              <a:t>dow</a:t>
            </a:r>
            <a:r>
              <a:rPr lang="en-US" sz="2200" dirty="0" smtClean="0">
                <a:uFill>
                  <a:solidFill>
                    <a:srgbClr val="FFFFFF"/>
                  </a:solidFill>
                </a:uFill>
                <a:latin typeface="Arial"/>
                <a:ea typeface="Arial"/>
                <a:cs typeface="Arial"/>
                <a:sym typeface="Arial"/>
              </a:rPr>
              <a:t>n</a:t>
            </a:r>
            <a:r>
              <a:rPr sz="2200" dirty="0" smtClean="0">
                <a:uFill>
                  <a:solidFill>
                    <a:srgbClr val="FFFFFF"/>
                  </a:solidFill>
                </a:uFill>
                <a:latin typeface="Arial"/>
                <a:ea typeface="Arial"/>
                <a:cs typeface="Arial"/>
                <a:sym typeface="Arial"/>
              </a:rPr>
              <a:t> </a:t>
            </a:r>
            <a:r>
              <a:rPr sz="2200" dirty="0">
                <a:uFill>
                  <a:solidFill>
                    <a:srgbClr val="FFFFFF"/>
                  </a:solidFill>
                </a:uFill>
                <a:latin typeface="Arial"/>
                <a:ea typeface="Arial"/>
                <a:cs typeface="Arial"/>
                <a:sym typeface="Arial"/>
              </a:rPr>
              <a:t>Little </a:t>
            </a:r>
            <a:r>
              <a:rPr sz="2200" dirty="0" smtClean="0">
                <a:uFill>
                  <a:solidFill>
                    <a:srgbClr val="FFFFFF"/>
                  </a:solidFill>
                </a:uFill>
                <a:latin typeface="Arial"/>
                <a:ea typeface="Arial"/>
                <a:cs typeface="Arial"/>
                <a:sym typeface="Arial"/>
              </a:rPr>
              <a:t>Rock’s </a:t>
            </a:r>
            <a:r>
              <a:rPr sz="2200" dirty="0">
                <a:uFill>
                  <a:solidFill>
                    <a:srgbClr val="FFFFFF"/>
                  </a:solidFill>
                </a:uFill>
                <a:latin typeface="Arial"/>
                <a:ea typeface="Arial"/>
                <a:cs typeface="Arial"/>
                <a:sym typeface="Arial"/>
              </a:rPr>
              <a:t>public high schools for two years.</a:t>
            </a:r>
          </a:p>
          <a:p>
            <a:pPr marR="57799" lvl="0" defTabSz="1295400">
              <a:spcBef>
                <a:spcPts val="700"/>
              </a:spcBef>
              <a:buClr>
                <a:srgbClr val="FFFFFF"/>
              </a:buClr>
              <a:defRPr sz="1800"/>
            </a:pPr>
            <a:endParaRPr sz="2200" dirty="0">
              <a:uFill>
                <a:solidFill>
                  <a:srgbClr val="FFFFFF"/>
                </a:solidFill>
              </a:uFill>
              <a:latin typeface="Arial"/>
              <a:ea typeface="Arial"/>
              <a:cs typeface="Arial"/>
              <a:sym typeface="Arial"/>
            </a:endParaRPr>
          </a:p>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Cooper v. Aaron To prevent such action the Supreme Court ruled in Cooper v. Aaron in 1959, that an African American’s right to attend school could not be nullified openly and directly by state officials nor nullified indirectly by them by evasive schemes for segregation.(like closing a school down)</a:t>
            </a:r>
          </a:p>
        </p:txBody>
      </p:sp>
    </p:spTree>
    <p:extLst>
      <p:ext uri="{BB962C8B-B14F-4D97-AF65-F5344CB8AC3E}">
        <p14:creationId xmlns:p14="http://schemas.microsoft.com/office/powerpoint/2010/main" val="4252334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noRot="1" noChangeAspect="1"/>
          </p:cNvSpPr>
          <p:nvPr>
            <p:ph type="sldImg"/>
          </p:nvPr>
        </p:nvSpPr>
        <p:spPr>
          <a:prstGeom prst="rect">
            <a:avLst/>
          </a:prstGeom>
        </p:spPr>
        <p:txBody>
          <a:bodyPr/>
          <a:lstStyle/>
          <a:p>
            <a:pPr lvl="0"/>
            <a:endParaRPr/>
          </a:p>
        </p:txBody>
      </p:sp>
      <p:sp>
        <p:nvSpPr>
          <p:cNvPr id="48" name="Shape 48"/>
          <p:cNvSpPr>
            <a:spLocks noGrp="1"/>
          </p:cNvSpPr>
          <p:nvPr>
            <p:ph type="body" sz="quarter" idx="1"/>
          </p:nvPr>
        </p:nvSpPr>
        <p:spPr>
          <a:prstGeom prst="rect">
            <a:avLst/>
          </a:prstGeom>
        </p:spPr>
        <p:txBody>
          <a:bodyPr/>
          <a:lstStyle/>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An embedded link to 4:41 minute Little Rock </a:t>
            </a:r>
            <a:r>
              <a:rPr sz="2200" dirty="0" smtClean="0">
                <a:uFill>
                  <a:solidFill>
                    <a:srgbClr val="FFFFFF"/>
                  </a:solidFill>
                </a:uFill>
                <a:latin typeface="Arial"/>
                <a:ea typeface="Arial"/>
                <a:cs typeface="Arial"/>
                <a:sym typeface="Arial"/>
              </a:rPr>
              <a:t>You</a:t>
            </a:r>
            <a:r>
              <a:rPr lang="en-US" sz="2200" dirty="0" smtClean="0">
                <a:uFill>
                  <a:solidFill>
                    <a:srgbClr val="FFFFFF"/>
                  </a:solidFill>
                </a:uFill>
                <a:latin typeface="Arial"/>
                <a:ea typeface="Arial"/>
                <a:cs typeface="Arial"/>
                <a:sym typeface="Arial"/>
              </a:rPr>
              <a:t>T</a:t>
            </a:r>
            <a:r>
              <a:rPr sz="2200" dirty="0" smtClean="0">
                <a:uFill>
                  <a:solidFill>
                    <a:srgbClr val="FFFFFF"/>
                  </a:solidFill>
                </a:uFill>
                <a:latin typeface="Arial"/>
                <a:ea typeface="Arial"/>
                <a:cs typeface="Arial"/>
                <a:sym typeface="Arial"/>
              </a:rPr>
              <a:t>ube </a:t>
            </a:r>
            <a:r>
              <a:rPr sz="2200" dirty="0">
                <a:uFill>
                  <a:solidFill>
                    <a:srgbClr val="FFFFFF"/>
                  </a:solidFill>
                </a:uFill>
                <a:latin typeface="Arial"/>
                <a:ea typeface="Arial"/>
                <a:cs typeface="Arial"/>
                <a:sym typeface="Arial"/>
              </a:rPr>
              <a:t>video clip begins here.</a:t>
            </a:r>
          </a:p>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Mac users, click the black circle to open browser and vide a 4:41 minute Little Rock </a:t>
            </a:r>
            <a:r>
              <a:rPr sz="2200" dirty="0" smtClean="0">
                <a:uFill>
                  <a:solidFill>
                    <a:srgbClr val="FFFFFF"/>
                  </a:solidFill>
                </a:uFill>
                <a:latin typeface="Arial"/>
                <a:ea typeface="Arial"/>
                <a:cs typeface="Arial"/>
                <a:sym typeface="Arial"/>
              </a:rPr>
              <a:t>Yo</a:t>
            </a:r>
            <a:r>
              <a:rPr lang="en-US" sz="2200" dirty="0" smtClean="0">
                <a:uFill>
                  <a:solidFill>
                    <a:srgbClr val="FFFFFF"/>
                  </a:solidFill>
                </a:uFill>
                <a:latin typeface="Arial"/>
                <a:ea typeface="Arial"/>
                <a:cs typeface="Arial"/>
                <a:sym typeface="Arial"/>
              </a:rPr>
              <a:t>uT</a:t>
            </a:r>
            <a:r>
              <a:rPr sz="2200" dirty="0" smtClean="0">
                <a:uFill>
                  <a:solidFill>
                    <a:srgbClr val="FFFFFF"/>
                  </a:solidFill>
                </a:uFill>
                <a:latin typeface="Arial"/>
                <a:ea typeface="Arial"/>
                <a:cs typeface="Arial"/>
                <a:sym typeface="Arial"/>
              </a:rPr>
              <a:t>ube </a:t>
            </a:r>
            <a:r>
              <a:rPr sz="2200" dirty="0">
                <a:uFill>
                  <a:solidFill>
                    <a:srgbClr val="FFFFFF"/>
                  </a:solidFill>
                </a:uFill>
                <a:latin typeface="Arial"/>
                <a:ea typeface="Arial"/>
                <a:cs typeface="Arial"/>
                <a:sym typeface="Arial"/>
              </a:rPr>
              <a:t>video clip.</a:t>
            </a:r>
          </a:p>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Original Link: </a:t>
            </a:r>
            <a:r>
              <a:rPr sz="2200" dirty="0">
                <a:uFill>
                  <a:solidFill>
                    <a:srgbClr val="1131B4"/>
                  </a:solidFill>
                </a:uFill>
                <a:latin typeface="Arial"/>
                <a:ea typeface="Arial"/>
                <a:cs typeface="Arial"/>
                <a:sym typeface="Arial"/>
                <a:hlinkClick r:id="rId3"/>
              </a:rPr>
              <a:t>https://www.youtube.com/watch?v=xQZzcW7EzOE&amp;feature=youtu.be</a:t>
            </a:r>
            <a:r>
              <a:rPr sz="2200" dirty="0">
                <a:uFill>
                  <a:solidFill>
                    <a:srgbClr val="FFFFFF"/>
                  </a:solidFill>
                </a:uFill>
                <a:latin typeface="Arial"/>
                <a:ea typeface="Arial"/>
                <a:cs typeface="Arial"/>
                <a:sym typeface="Arial"/>
              </a:rPr>
              <a:t> </a:t>
            </a:r>
          </a:p>
          <a:p>
            <a:pPr marR="57799" lvl="0" defTabSz="1295400">
              <a:spcBef>
                <a:spcPts val="700"/>
              </a:spcBef>
              <a:buClr>
                <a:srgbClr val="FFFFFF"/>
              </a:buClr>
              <a:defRPr sz="1800"/>
            </a:pPr>
            <a:endParaRPr lang="en-US" sz="2200" dirty="0" smtClean="0">
              <a:uFill>
                <a:solidFill>
                  <a:srgbClr val="FFFFFF"/>
                </a:solidFill>
              </a:uFill>
              <a:latin typeface="Arial"/>
              <a:ea typeface="Arial"/>
              <a:cs typeface="Arial"/>
              <a:sym typeface="Arial"/>
            </a:endParaRPr>
          </a:p>
          <a:p>
            <a:pPr marR="57799" lvl="0" defTabSz="1295400">
              <a:spcBef>
                <a:spcPts val="700"/>
              </a:spcBef>
              <a:buClr>
                <a:srgbClr val="FFFFFF"/>
              </a:buClr>
              <a:defRPr sz="1800"/>
            </a:pPr>
            <a:r>
              <a:rPr sz="2200" dirty="0" smtClean="0">
                <a:uFill>
                  <a:solidFill>
                    <a:srgbClr val="FFFFFF"/>
                  </a:solidFill>
                </a:uFill>
                <a:latin typeface="Arial"/>
                <a:ea typeface="Arial"/>
                <a:cs typeface="Arial"/>
                <a:sym typeface="Arial"/>
              </a:rPr>
              <a:t>Southern </a:t>
            </a:r>
            <a:r>
              <a:rPr sz="2200" dirty="0">
                <a:uFill>
                  <a:solidFill>
                    <a:srgbClr val="FFFFFF"/>
                  </a:solidFill>
                </a:uFill>
                <a:latin typeface="Arial"/>
                <a:ea typeface="Arial"/>
                <a:cs typeface="Arial"/>
                <a:sym typeface="Arial"/>
              </a:rPr>
              <a:t>resistance hit a high in 1957.  The Little Rock Arkansas Central High school board had accepted a federal court order to desegregate Central High School, but Arkansas Governor </a:t>
            </a:r>
            <a:r>
              <a:rPr sz="2200" dirty="0" err="1">
                <a:uFill>
                  <a:solidFill>
                    <a:srgbClr val="FFFFFF"/>
                  </a:solidFill>
                </a:uFill>
                <a:latin typeface="Arial"/>
                <a:ea typeface="Arial"/>
                <a:cs typeface="Arial"/>
                <a:sym typeface="Arial"/>
              </a:rPr>
              <a:t>Orval</a:t>
            </a:r>
            <a:r>
              <a:rPr sz="2200" dirty="0">
                <a:uFill>
                  <a:solidFill>
                    <a:srgbClr val="FFFFFF"/>
                  </a:solidFill>
                </a:uFill>
                <a:latin typeface="Arial"/>
                <a:ea typeface="Arial"/>
                <a:cs typeface="Arial"/>
                <a:sym typeface="Arial"/>
              </a:rPr>
              <a:t> E. </a:t>
            </a:r>
            <a:r>
              <a:rPr sz="2200" dirty="0" err="1">
                <a:uFill>
                  <a:solidFill>
                    <a:srgbClr val="FFFFFF"/>
                  </a:solidFill>
                </a:uFill>
                <a:latin typeface="Arial"/>
                <a:ea typeface="Arial"/>
                <a:cs typeface="Arial"/>
                <a:sym typeface="Arial"/>
              </a:rPr>
              <a:t>Faubus</a:t>
            </a:r>
            <a:r>
              <a:rPr sz="2200" dirty="0">
                <a:uFill>
                  <a:solidFill>
                    <a:srgbClr val="FFFFFF"/>
                  </a:solidFill>
                </a:uFill>
                <a:latin typeface="Arial"/>
                <a:ea typeface="Arial"/>
                <a:cs typeface="Arial"/>
                <a:sym typeface="Arial"/>
              </a:rPr>
              <a:t> mobilized the state’s National Guard to bar nine African-American students from entering the school.   After another court order, withdrew the national guard, but an angry mob of whites blocked the black students entry.</a:t>
            </a:r>
          </a:p>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Eisenhower had done everything to avoid the race issue up until this point.  He didn’t believe in the Brown decision, he ignored the Montgomery bus boycott, and hinted that it was a state issue.  In this case though, he believed he had to uphold FEDERAL Law. He worried about the Soviets exploiting the issue-representing the entire United States, but also  that racism in the U.S. impeded efforts to gain the support of nonwhite Third World nations.  So, he federalized the Arkansas National Guard and for the first time since Reconstruction, dispatched federal troops to protect black rights.  They patrolled Central High for the rest of the year.  </a:t>
            </a:r>
            <a:r>
              <a:rPr sz="2200" dirty="0" err="1">
                <a:uFill>
                  <a:solidFill>
                    <a:srgbClr val="FFFFFF"/>
                  </a:solidFill>
                </a:uFill>
                <a:latin typeface="Arial"/>
                <a:ea typeface="Arial"/>
                <a:cs typeface="Arial"/>
                <a:sym typeface="Arial"/>
              </a:rPr>
              <a:t>Faubus</a:t>
            </a:r>
            <a:r>
              <a:rPr sz="2200" dirty="0">
                <a:uFill>
                  <a:solidFill>
                    <a:srgbClr val="FFFFFF"/>
                  </a:solidFill>
                </a:uFill>
                <a:latin typeface="Arial"/>
                <a:ea typeface="Arial"/>
                <a:cs typeface="Arial"/>
                <a:sym typeface="Arial"/>
              </a:rPr>
              <a:t> shut </a:t>
            </a:r>
            <a:r>
              <a:rPr sz="2200" dirty="0" smtClean="0">
                <a:uFill>
                  <a:solidFill>
                    <a:srgbClr val="FFFFFF"/>
                  </a:solidFill>
                </a:uFill>
                <a:latin typeface="Arial"/>
                <a:ea typeface="Arial"/>
                <a:cs typeface="Arial"/>
                <a:sym typeface="Arial"/>
              </a:rPr>
              <a:t>dow</a:t>
            </a:r>
            <a:r>
              <a:rPr lang="en-US" sz="2200" dirty="0" smtClean="0">
                <a:uFill>
                  <a:solidFill>
                    <a:srgbClr val="FFFFFF"/>
                  </a:solidFill>
                </a:uFill>
                <a:latin typeface="Arial"/>
                <a:ea typeface="Arial"/>
                <a:cs typeface="Arial"/>
                <a:sym typeface="Arial"/>
              </a:rPr>
              <a:t>n</a:t>
            </a:r>
            <a:r>
              <a:rPr sz="2200" dirty="0" smtClean="0">
                <a:uFill>
                  <a:solidFill>
                    <a:srgbClr val="FFFFFF"/>
                  </a:solidFill>
                </a:uFill>
                <a:latin typeface="Arial"/>
                <a:ea typeface="Arial"/>
                <a:cs typeface="Arial"/>
                <a:sym typeface="Arial"/>
              </a:rPr>
              <a:t> </a:t>
            </a:r>
            <a:r>
              <a:rPr sz="2200" dirty="0">
                <a:uFill>
                  <a:solidFill>
                    <a:srgbClr val="FFFFFF"/>
                  </a:solidFill>
                </a:uFill>
                <a:latin typeface="Arial"/>
                <a:ea typeface="Arial"/>
                <a:cs typeface="Arial"/>
                <a:sym typeface="Arial"/>
              </a:rPr>
              <a:t>Little </a:t>
            </a:r>
            <a:r>
              <a:rPr sz="2200" dirty="0" smtClean="0">
                <a:uFill>
                  <a:solidFill>
                    <a:srgbClr val="FFFFFF"/>
                  </a:solidFill>
                </a:uFill>
                <a:latin typeface="Arial"/>
                <a:ea typeface="Arial"/>
                <a:cs typeface="Arial"/>
                <a:sym typeface="Arial"/>
              </a:rPr>
              <a:t>Rock’s </a:t>
            </a:r>
            <a:r>
              <a:rPr sz="2200" dirty="0">
                <a:uFill>
                  <a:solidFill>
                    <a:srgbClr val="FFFFFF"/>
                  </a:solidFill>
                </a:uFill>
                <a:latin typeface="Arial"/>
                <a:ea typeface="Arial"/>
                <a:cs typeface="Arial"/>
                <a:sym typeface="Arial"/>
              </a:rPr>
              <a:t>public high schools for two years.</a:t>
            </a:r>
          </a:p>
          <a:p>
            <a:pPr marR="57799" lvl="0" defTabSz="1295400">
              <a:spcBef>
                <a:spcPts val="700"/>
              </a:spcBef>
              <a:buClr>
                <a:srgbClr val="FFFFFF"/>
              </a:buClr>
              <a:defRPr sz="1800"/>
            </a:pPr>
            <a:endParaRPr sz="2200" dirty="0">
              <a:uFill>
                <a:solidFill>
                  <a:srgbClr val="FFFFFF"/>
                </a:solidFill>
              </a:uFill>
              <a:latin typeface="Arial"/>
              <a:ea typeface="Arial"/>
              <a:cs typeface="Arial"/>
              <a:sym typeface="Arial"/>
            </a:endParaRPr>
          </a:p>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Cooper v. Aaron To prevent such action the Supreme Court ruled in Cooper v. Aaron in 1959, that an African American’s right to attend school could not be nullified openly and directly by state officials nor nullified indirectly by them by evasive schemes for segregation.(like closing a school down)</a:t>
            </a:r>
          </a:p>
        </p:txBody>
      </p:sp>
    </p:spTree>
    <p:extLst>
      <p:ext uri="{BB962C8B-B14F-4D97-AF65-F5344CB8AC3E}">
        <p14:creationId xmlns:p14="http://schemas.microsoft.com/office/powerpoint/2010/main" val="2089516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a:spLocks noGrp="1" noRot="1" noChangeAspect="1"/>
          </p:cNvSpPr>
          <p:nvPr>
            <p:ph type="sldImg"/>
          </p:nvPr>
        </p:nvSpPr>
        <p:spPr>
          <a:prstGeom prst="rect">
            <a:avLst/>
          </a:prstGeom>
        </p:spPr>
        <p:txBody>
          <a:bodyPr/>
          <a:lstStyle/>
          <a:p>
            <a:pPr lvl="0"/>
            <a:endParaRPr/>
          </a:p>
        </p:txBody>
      </p:sp>
      <p:sp>
        <p:nvSpPr>
          <p:cNvPr id="64" name="Shape 64"/>
          <p:cNvSpPr>
            <a:spLocks noGrp="1"/>
          </p:cNvSpPr>
          <p:nvPr>
            <p:ph type="body" sz="quarter" idx="1"/>
          </p:nvPr>
        </p:nvSpPr>
        <p:spPr>
          <a:prstGeom prst="rect">
            <a:avLst/>
          </a:prstGeom>
        </p:spPr>
        <p:txBody>
          <a:bodyPr/>
          <a:lstStyle/>
          <a:p>
            <a:pPr marR="57799" lvl="0" defTabSz="1295400">
              <a:spcBef>
                <a:spcPts val="700"/>
              </a:spcBef>
              <a:buClr>
                <a:srgbClr val="FFFFFF"/>
              </a:buClr>
              <a:defRPr sz="1800"/>
            </a:pPr>
            <a:r>
              <a:rPr sz="2100" dirty="0">
                <a:uFill>
                  <a:solidFill>
                    <a:srgbClr val="FFFFFF"/>
                  </a:solidFill>
                </a:uFill>
                <a:latin typeface="Helvetica"/>
                <a:ea typeface="Helvetica"/>
                <a:cs typeface="Helvetica"/>
                <a:sym typeface="Helvetica"/>
              </a:rPr>
              <a:t>In 1955, the nations attention shifted from the courts to Montgomery, Alabama.  In December, Rosa Parks, a seamstress who had been the secretary of the Montgomery NAACP for 12 years, took a seat in the middle section of the bus, where both African Americans and whites usually were allowed to sit.  AAs, however, were expected to give up their seats for white passengers if no available seats remained.  When a white man got on at the next stop and had no seat, the bus driver ordered Parks to give up hers.  She refused.  Even when threatened with arrest, she held her ground.  At the next stop, police seized her and ordered her to stand trial for violating the segregation laws.</a:t>
            </a:r>
          </a:p>
          <a:p>
            <a:pPr marR="57799" lvl="0" defTabSz="1295400">
              <a:spcBef>
                <a:spcPts val="700"/>
              </a:spcBef>
              <a:buClr>
                <a:srgbClr val="FFFFFF"/>
              </a:buClr>
              <a:defRPr sz="1800"/>
            </a:pPr>
            <a:r>
              <a:rPr sz="2100" b="1" dirty="0">
                <a:uFill>
                  <a:solidFill>
                    <a:srgbClr val="FFFFFF"/>
                  </a:solidFill>
                </a:uFill>
                <a:latin typeface="Helvetica"/>
                <a:ea typeface="Helvetica"/>
                <a:cs typeface="Helvetica"/>
                <a:sym typeface="Helvetica"/>
              </a:rPr>
              <a:t>---Civil rights leaders in Montgomery quickly met and, after Jo Ann Robinson of the Women’s Political Council (WPC) suggested the idea, decided to organize the Montgomery buss boycott.</a:t>
            </a:r>
            <a:r>
              <a:rPr sz="2100" dirty="0">
                <a:uFill>
                  <a:solidFill>
                    <a:srgbClr val="FFFFFF"/>
                  </a:solidFill>
                </a:uFill>
                <a:latin typeface="Helvetica"/>
                <a:ea typeface="Helvetica"/>
                <a:cs typeface="Helvetica"/>
                <a:sym typeface="Helvetica"/>
              </a:rPr>
              <a:t>  The plan called for African Americans to refuse to use the entire bus system until the bus company agreed to change its segregation policy.  Robinson and other members of the WPC, wrote and distributed leaflets announcing the boycott.  MLK, the 26 year-old minister of the Baptist church where the original boycott meeting took place, soon became the spokesperson for the protest movement.</a:t>
            </a:r>
          </a:p>
          <a:p>
            <a:pPr marR="57799" lvl="0" defTabSz="1295400">
              <a:spcBef>
                <a:spcPts val="700"/>
              </a:spcBef>
              <a:buClr>
                <a:srgbClr val="FFFFFF"/>
              </a:buClr>
              <a:defRPr sz="1800"/>
            </a:pPr>
            <a:r>
              <a:rPr sz="2100" b="1" dirty="0">
                <a:uFill>
                  <a:solidFill>
                    <a:srgbClr val="FFFFFF"/>
                  </a:solidFill>
                </a:uFill>
                <a:latin typeface="Helvetica"/>
                <a:ea typeface="Helvetica"/>
                <a:cs typeface="Helvetica"/>
                <a:sym typeface="Helvetica"/>
              </a:rPr>
              <a:t>---- Over the next year, 50,000 African Americans</a:t>
            </a:r>
            <a:r>
              <a:rPr sz="2100" dirty="0">
                <a:uFill>
                  <a:solidFill>
                    <a:srgbClr val="FFFFFF"/>
                  </a:solidFill>
                </a:uFill>
                <a:latin typeface="Helvetica"/>
                <a:ea typeface="Helvetica"/>
                <a:cs typeface="Helvetica"/>
                <a:sym typeface="Helvetica"/>
              </a:rPr>
              <a:t> in Montgomery walked, rode bicycles, or joined car pools to avoid the city buses.  </a:t>
            </a:r>
            <a:r>
              <a:rPr sz="2100" b="1" dirty="0">
                <a:uFill>
                  <a:solidFill>
                    <a:srgbClr val="FFFFFF"/>
                  </a:solidFill>
                </a:uFill>
                <a:latin typeface="Helvetica"/>
                <a:ea typeface="Helvetica"/>
                <a:cs typeface="Helvetica"/>
                <a:sym typeface="Helvetica"/>
              </a:rPr>
              <a:t>Despite losing money, the bus company refused to change its policies. </a:t>
            </a:r>
            <a:r>
              <a:rPr sz="2100" dirty="0">
                <a:uFill>
                  <a:solidFill>
                    <a:srgbClr val="FFFFFF"/>
                  </a:solidFill>
                </a:uFill>
                <a:latin typeface="Helvetica"/>
                <a:ea typeface="Helvetica"/>
                <a:cs typeface="Helvetica"/>
                <a:sym typeface="Helvetica"/>
              </a:rPr>
              <a:t> Finally, in 1956, the Supreme Court ruled that bus segregation, like school segregation, was unconstitutional.</a:t>
            </a:r>
          </a:p>
          <a:p>
            <a:pPr marR="57799" lvl="0" defTabSz="1295400">
              <a:spcBef>
                <a:spcPts val="700"/>
              </a:spcBef>
              <a:buClr>
                <a:srgbClr val="FFFFFF"/>
              </a:buClr>
              <a:defRPr sz="1800"/>
            </a:pPr>
            <a:r>
              <a:rPr sz="2100" dirty="0">
                <a:uFill>
                  <a:solidFill>
                    <a:srgbClr val="FFFFFF"/>
                  </a:solidFill>
                </a:uFill>
                <a:latin typeface="Helvetica"/>
                <a:ea typeface="Helvetica"/>
                <a:cs typeface="Helvetica"/>
                <a:sym typeface="Helvetica"/>
              </a:rPr>
              <a:t>---The Montgomery bus boycott encouraged a new generation of leaders in the AA community, most notably, MLK.  In addition, it gave minority groups hope that steps  toward equality could be made though peaceful protests.</a:t>
            </a:r>
          </a:p>
          <a:p>
            <a:pPr marR="57799" lvl="0" defTabSz="1295400">
              <a:spcBef>
                <a:spcPts val="700"/>
              </a:spcBef>
              <a:buClr>
                <a:srgbClr val="FFFFFF"/>
              </a:buClr>
              <a:defRPr sz="1800"/>
            </a:pPr>
            <a:endParaRPr sz="2100" dirty="0">
              <a:uFill>
                <a:solidFill>
                  <a:srgbClr val="FFFFFF"/>
                </a:solidFill>
              </a:uFill>
              <a:latin typeface="Helvetica"/>
              <a:ea typeface="Helvetica"/>
              <a:cs typeface="Helvetica"/>
              <a:sym typeface="Helvetica"/>
            </a:endParaRPr>
          </a:p>
          <a:p>
            <a:pPr marR="57799" lvl="0" defTabSz="1295400">
              <a:spcBef>
                <a:spcPts val="700"/>
              </a:spcBef>
              <a:buClr>
                <a:srgbClr val="FFFFFF"/>
              </a:buClr>
              <a:defRPr sz="1800"/>
            </a:pPr>
            <a:r>
              <a:rPr sz="2100" dirty="0">
                <a:uFill>
                  <a:solidFill>
                    <a:srgbClr val="FFFFFF"/>
                  </a:solidFill>
                </a:uFill>
                <a:latin typeface="Helvetica"/>
                <a:ea typeface="Helvetica"/>
                <a:cs typeface="Helvetica"/>
                <a:sym typeface="Helvetica"/>
              </a:rPr>
              <a:t>---Weeks after the win, he and other black leaders formed a new civil rights organization, the Southern Christian Leadership Conference.  It would become the backbone of the civil rights movement in the 50s and 60s.</a:t>
            </a:r>
          </a:p>
        </p:txBody>
      </p:sp>
    </p:spTree>
    <p:extLst>
      <p:ext uri="{BB962C8B-B14F-4D97-AF65-F5344CB8AC3E}">
        <p14:creationId xmlns:p14="http://schemas.microsoft.com/office/powerpoint/2010/main" val="2618847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a:spLocks noGrp="1" noRot="1" noChangeAspect="1"/>
          </p:cNvSpPr>
          <p:nvPr>
            <p:ph type="sldImg"/>
          </p:nvPr>
        </p:nvSpPr>
        <p:spPr>
          <a:prstGeom prst="rect">
            <a:avLst/>
          </a:prstGeom>
        </p:spPr>
        <p:txBody>
          <a:bodyPr/>
          <a:lstStyle/>
          <a:p>
            <a:pPr lvl="0"/>
            <a:endParaRPr/>
          </a:p>
        </p:txBody>
      </p:sp>
      <p:sp>
        <p:nvSpPr>
          <p:cNvPr id="81" name="Shape 81"/>
          <p:cNvSpPr>
            <a:spLocks noGrp="1"/>
          </p:cNvSpPr>
          <p:nvPr>
            <p:ph type="body" sz="quarter" idx="1"/>
          </p:nvPr>
        </p:nvSpPr>
        <p:spPr>
          <a:prstGeom prst="rect">
            <a:avLst/>
          </a:prstGeom>
        </p:spPr>
        <p:txBody>
          <a:bodyPr/>
          <a:lstStyle/>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An embedded link to a 2:13 minute Montgomery Bus Boycott video clip begins here.</a:t>
            </a:r>
          </a:p>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Mac users, click the black circle to open browser and vide a 2:13 minute Montgomery Bus Boycott </a:t>
            </a:r>
            <a:r>
              <a:rPr sz="2200" dirty="0" smtClean="0">
                <a:uFill>
                  <a:solidFill>
                    <a:srgbClr val="FFFFFF"/>
                  </a:solidFill>
                </a:uFill>
                <a:latin typeface="Arial"/>
                <a:ea typeface="Arial"/>
                <a:cs typeface="Arial"/>
                <a:sym typeface="Arial"/>
              </a:rPr>
              <a:t>You</a:t>
            </a:r>
            <a:r>
              <a:rPr lang="en-US" sz="2200" dirty="0" smtClean="0">
                <a:uFill>
                  <a:solidFill>
                    <a:srgbClr val="FFFFFF"/>
                  </a:solidFill>
                </a:uFill>
                <a:latin typeface="Arial"/>
                <a:ea typeface="Arial"/>
                <a:cs typeface="Arial"/>
                <a:sym typeface="Arial"/>
              </a:rPr>
              <a:t>T</a:t>
            </a:r>
            <a:r>
              <a:rPr sz="2200" dirty="0" smtClean="0">
                <a:uFill>
                  <a:solidFill>
                    <a:srgbClr val="FFFFFF"/>
                  </a:solidFill>
                </a:uFill>
                <a:latin typeface="Arial"/>
                <a:ea typeface="Arial"/>
                <a:cs typeface="Arial"/>
                <a:sym typeface="Arial"/>
              </a:rPr>
              <a:t>ube </a:t>
            </a:r>
            <a:r>
              <a:rPr sz="2200" dirty="0">
                <a:uFill>
                  <a:solidFill>
                    <a:srgbClr val="FFFFFF"/>
                  </a:solidFill>
                </a:uFill>
                <a:latin typeface="Arial"/>
                <a:ea typeface="Arial"/>
                <a:cs typeface="Arial"/>
                <a:sym typeface="Arial"/>
              </a:rPr>
              <a:t>video clip.</a:t>
            </a:r>
          </a:p>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Original Link: </a:t>
            </a:r>
            <a:r>
              <a:rPr sz="2200" u="sng" dirty="0">
                <a:uFill>
                  <a:solidFill>
                    <a:srgbClr val="FFFFFF"/>
                  </a:solidFill>
                </a:uFill>
                <a:latin typeface="Arial"/>
                <a:ea typeface="Arial"/>
                <a:cs typeface="Arial"/>
                <a:sym typeface="Arial"/>
                <a:hlinkClick r:id="rId3"/>
              </a:rPr>
              <a:t>https://www.youtube.com/watch?v=TBSrGNDTN88</a:t>
            </a:r>
            <a:r>
              <a:rPr sz="2200" dirty="0">
                <a:uFill>
                  <a:solidFill>
                    <a:srgbClr val="FFFFFF"/>
                  </a:solidFill>
                </a:uFill>
                <a:latin typeface="Arial"/>
                <a:ea typeface="Arial"/>
                <a:cs typeface="Arial"/>
                <a:sym typeface="Arial"/>
              </a:rPr>
              <a:t>&amp;feature=youtu.be</a:t>
            </a:r>
          </a:p>
          <a:p>
            <a:pPr marR="57799" lvl="0" defTabSz="1295400">
              <a:spcBef>
                <a:spcPts val="700"/>
              </a:spcBef>
              <a:buClr>
                <a:srgbClr val="FFFFFF"/>
              </a:buClr>
              <a:defRPr sz="1800"/>
            </a:pPr>
            <a:endParaRPr sz="2200" dirty="0">
              <a:uFill>
                <a:solidFill>
                  <a:srgbClr val="FFFFFF"/>
                </a:solidFill>
              </a:uFill>
              <a:latin typeface="Arial"/>
              <a:ea typeface="Arial"/>
              <a:cs typeface="Arial"/>
              <a:sym typeface="Arial"/>
            </a:endParaRPr>
          </a:p>
          <a:p>
            <a:pPr marR="57799" lvl="0" defTabSz="1295400">
              <a:spcBef>
                <a:spcPts val="700"/>
              </a:spcBef>
              <a:buClr>
                <a:srgbClr val="FFFFFF"/>
              </a:buClr>
              <a:defRPr sz="1800"/>
            </a:pPr>
            <a:endParaRPr sz="3200" dirty="0">
              <a:uFill>
                <a:solidFill>
                  <a:srgbClr val="FFFFFF"/>
                </a:solidFill>
              </a:uFill>
              <a:latin typeface="Arial"/>
              <a:ea typeface="Arial"/>
              <a:cs typeface="Arial"/>
              <a:sym typeface="Arial"/>
            </a:endParaRPr>
          </a:p>
          <a:p>
            <a:pPr marR="57799" lvl="0" defTabSz="1295400">
              <a:spcBef>
                <a:spcPts val="700"/>
              </a:spcBef>
              <a:buClr>
                <a:srgbClr val="FFFFFF"/>
              </a:buClr>
              <a:defRPr sz="1800"/>
            </a:pPr>
            <a:r>
              <a:rPr sz="2100" dirty="0">
                <a:uFill>
                  <a:solidFill>
                    <a:srgbClr val="FFFFFF"/>
                  </a:solidFill>
                </a:uFill>
                <a:latin typeface="Helvetica"/>
                <a:ea typeface="Helvetica"/>
                <a:cs typeface="Helvetica"/>
                <a:sym typeface="Helvetica"/>
              </a:rPr>
              <a:t>In 1955, the nations attention shifted from the courts to Montgomery, Alabama.  In December, Rosa Parks, a seamstress who had been the secretary of the Montgomery NAACP for 12 years, took a seat in the middle section of the bus, where both African Americans and whites usually were allowed to sit.  AAs, however, were expected to give up their seats for white passengers if no available seats remained.  When a white man got on at the next stop and had no seat, the bus driver ordered Parks to give up hers.  She refused.  Even when threatened with arrest, she held her ground.  At the next stop, police seized her and ordered her to stand trial for violating the segregation laws.</a:t>
            </a:r>
          </a:p>
          <a:p>
            <a:pPr marR="57799" lvl="0" defTabSz="1295400">
              <a:spcBef>
                <a:spcPts val="700"/>
              </a:spcBef>
              <a:buClr>
                <a:srgbClr val="FFFFFF"/>
              </a:buClr>
              <a:defRPr sz="1800"/>
            </a:pPr>
            <a:r>
              <a:rPr sz="2100" b="1" dirty="0">
                <a:uFill>
                  <a:solidFill>
                    <a:srgbClr val="FFFFFF"/>
                  </a:solidFill>
                </a:uFill>
                <a:latin typeface="Helvetica"/>
                <a:ea typeface="Helvetica"/>
                <a:cs typeface="Helvetica"/>
                <a:sym typeface="Helvetica"/>
              </a:rPr>
              <a:t>---Civil rights leaders in Montgomery quickly met and, after Jo Ann Robinson of the Women’s Political Council (WPC) suggested the idea, decided to organize the Montgomery buss boycott.</a:t>
            </a:r>
            <a:r>
              <a:rPr sz="2100" dirty="0">
                <a:uFill>
                  <a:solidFill>
                    <a:srgbClr val="FFFFFF"/>
                  </a:solidFill>
                </a:uFill>
                <a:latin typeface="Helvetica"/>
                <a:ea typeface="Helvetica"/>
                <a:cs typeface="Helvetica"/>
                <a:sym typeface="Helvetica"/>
              </a:rPr>
              <a:t>  The plan called for African Americans to refuse to use the entire bus system until the bus company agreed to change its segregation policy.  Robinson and other members of the WPC, wrote and distributed leaflets announcing the boycott.  MLK, the 26 year-old minister of the Baptist church where the original boycott meeting took place, soon became the spokesperson for the protest movement.</a:t>
            </a:r>
          </a:p>
          <a:p>
            <a:pPr marR="57799" lvl="0" defTabSz="1295400">
              <a:spcBef>
                <a:spcPts val="700"/>
              </a:spcBef>
              <a:buClr>
                <a:srgbClr val="FFFFFF"/>
              </a:buClr>
              <a:defRPr sz="1800"/>
            </a:pPr>
            <a:r>
              <a:rPr sz="2100" b="1" dirty="0">
                <a:uFill>
                  <a:solidFill>
                    <a:srgbClr val="FFFFFF"/>
                  </a:solidFill>
                </a:uFill>
                <a:latin typeface="Helvetica"/>
                <a:ea typeface="Helvetica"/>
                <a:cs typeface="Helvetica"/>
                <a:sym typeface="Helvetica"/>
              </a:rPr>
              <a:t>---- Over the next year, 50,000 African Americans</a:t>
            </a:r>
            <a:r>
              <a:rPr sz="2100" dirty="0">
                <a:uFill>
                  <a:solidFill>
                    <a:srgbClr val="FFFFFF"/>
                  </a:solidFill>
                </a:uFill>
                <a:latin typeface="Helvetica"/>
                <a:ea typeface="Helvetica"/>
                <a:cs typeface="Helvetica"/>
                <a:sym typeface="Helvetica"/>
              </a:rPr>
              <a:t> in Montgomery walked, rode bicycles, or joined car pools to avoid the city buses.  </a:t>
            </a:r>
            <a:r>
              <a:rPr sz="2100" b="1" dirty="0">
                <a:uFill>
                  <a:solidFill>
                    <a:srgbClr val="FFFFFF"/>
                  </a:solidFill>
                </a:uFill>
                <a:latin typeface="Helvetica"/>
                <a:ea typeface="Helvetica"/>
                <a:cs typeface="Helvetica"/>
                <a:sym typeface="Helvetica"/>
              </a:rPr>
              <a:t>Despite losing money, the bus company refused to change its policies. </a:t>
            </a:r>
            <a:r>
              <a:rPr sz="2100" dirty="0">
                <a:uFill>
                  <a:solidFill>
                    <a:srgbClr val="FFFFFF"/>
                  </a:solidFill>
                </a:uFill>
                <a:latin typeface="Helvetica"/>
                <a:ea typeface="Helvetica"/>
                <a:cs typeface="Helvetica"/>
                <a:sym typeface="Helvetica"/>
              </a:rPr>
              <a:t> Finally, in 1956, the Supreme Court ruled that bus segregation, like school segregation, was unconstitutional.</a:t>
            </a:r>
          </a:p>
          <a:p>
            <a:pPr marR="57799" lvl="0" defTabSz="1295400">
              <a:spcBef>
                <a:spcPts val="700"/>
              </a:spcBef>
              <a:buClr>
                <a:srgbClr val="FFFFFF"/>
              </a:buClr>
              <a:defRPr sz="1800"/>
            </a:pPr>
            <a:r>
              <a:rPr sz="2100" dirty="0">
                <a:uFill>
                  <a:solidFill>
                    <a:srgbClr val="FFFFFF"/>
                  </a:solidFill>
                </a:uFill>
                <a:latin typeface="Helvetica"/>
                <a:ea typeface="Helvetica"/>
                <a:cs typeface="Helvetica"/>
                <a:sym typeface="Helvetica"/>
              </a:rPr>
              <a:t>---The Montgomery bus boycott encouraged a new generation of leaders in the AA community, most notably, MLK.  In addition, it gave minority groups hope that steps  toward equality could be made though peaceful protests.</a:t>
            </a:r>
          </a:p>
          <a:p>
            <a:pPr marR="57799" lvl="0" defTabSz="1295400">
              <a:spcBef>
                <a:spcPts val="700"/>
              </a:spcBef>
              <a:buClr>
                <a:srgbClr val="FFFFFF"/>
              </a:buClr>
              <a:defRPr sz="1800"/>
            </a:pPr>
            <a:endParaRPr sz="2100" dirty="0">
              <a:uFill>
                <a:solidFill>
                  <a:srgbClr val="FFFFFF"/>
                </a:solidFill>
              </a:uFill>
              <a:latin typeface="Helvetica"/>
              <a:ea typeface="Helvetica"/>
              <a:cs typeface="Helvetica"/>
              <a:sym typeface="Helvetica"/>
            </a:endParaRPr>
          </a:p>
          <a:p>
            <a:pPr marR="57799" lvl="0" defTabSz="1295400">
              <a:spcBef>
                <a:spcPts val="700"/>
              </a:spcBef>
              <a:buClr>
                <a:srgbClr val="FFFFFF"/>
              </a:buClr>
              <a:defRPr sz="1800"/>
            </a:pPr>
            <a:r>
              <a:rPr sz="2100" dirty="0">
                <a:uFill>
                  <a:solidFill>
                    <a:srgbClr val="FFFFFF"/>
                  </a:solidFill>
                </a:uFill>
                <a:latin typeface="Helvetica"/>
                <a:ea typeface="Helvetica"/>
                <a:cs typeface="Helvetica"/>
                <a:sym typeface="Helvetica"/>
              </a:rPr>
              <a:t>---Weeks after the win, he and other black leaders formed a new civil rights organization, the Southern Christian Leadership Conference.  It would become the backbone of the civil rights movement in the 50s and 60s.</a:t>
            </a:r>
          </a:p>
        </p:txBody>
      </p:sp>
    </p:spTree>
    <p:extLst>
      <p:ext uri="{BB962C8B-B14F-4D97-AF65-F5344CB8AC3E}">
        <p14:creationId xmlns:p14="http://schemas.microsoft.com/office/powerpoint/2010/main" val="12197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Master #6">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Master #6 copy 1">
    <p:spTree>
      <p:nvGrpSpPr>
        <p:cNvPr id="1" name=""/>
        <p:cNvGrpSpPr/>
        <p:nvPr/>
      </p:nvGrpSpPr>
      <p:grpSpPr>
        <a:xfrm>
          <a:off x="0" y="0"/>
          <a:ext cx="0" cy="0"/>
          <a:chOff x="0" y="0"/>
          <a:chExt cx="0" cy="0"/>
        </a:xfrm>
      </p:grpSpPr>
      <p:sp>
        <p:nvSpPr>
          <p:cNvPr id="5" name="Shape 5"/>
          <p:cNvSpPr/>
          <p:nvPr/>
        </p:nvSpPr>
        <p:spPr>
          <a:xfrm>
            <a:off x="-165100" y="-254000"/>
            <a:ext cx="13182600" cy="10350500"/>
          </a:xfrm>
          <a:prstGeom prst="rect">
            <a:avLst/>
          </a:prstGeom>
          <a:gradFill>
            <a:gsLst>
              <a:gs pos="0">
                <a:srgbClr val="000000"/>
              </a:gs>
              <a:gs pos="100000">
                <a:srgbClr val="C0C0C0"/>
              </a:gs>
            </a:gsLst>
            <a:lin ang="5519999"/>
          </a:gra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165100" y="-254000"/>
            <a:ext cx="13182600" cy="10350500"/>
          </a:xfrm>
          <a:prstGeom prst="rect">
            <a:avLst/>
          </a:prstGeom>
          <a:solidFill>
            <a:srgbClr val="C0C0C0"/>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1pPr>
      <a:lvl2pPr indent="228600"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2pPr>
      <a:lvl3pPr indent="457200"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3pPr>
      <a:lvl4pPr indent="685800"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4pPr>
      <a:lvl5pPr indent="914400"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5pPr>
      <a:lvl6pPr indent="1143000"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6pPr>
      <a:lvl7pPr indent="1371600"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7pPr>
      <a:lvl8pPr indent="1600200"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8pPr>
      <a:lvl9pPr indent="1828800"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9pPr>
    </p:titleStyle>
    <p:bodyStyle>
      <a:lvl1pPr marL="355600" indent="-355600" defTabSz="647700">
        <a:lnSpc>
          <a:spcPts val="5300"/>
        </a:lnSpc>
        <a:spcBef>
          <a:spcPts val="1100"/>
        </a:spcBef>
        <a:buSzPct val="100000"/>
        <a:buChar char="•"/>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1pPr>
      <a:lvl2pPr marL="824831" indent="-367631" defTabSz="647700">
        <a:lnSpc>
          <a:spcPts val="5300"/>
        </a:lnSpc>
        <a:spcBef>
          <a:spcPts val="1100"/>
        </a:spcBef>
        <a:buSzPct val="100000"/>
        <a:buChar char="•"/>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2pPr>
      <a:lvl3pPr marL="1233283" indent="-318883" defTabSz="647700">
        <a:lnSpc>
          <a:spcPts val="5300"/>
        </a:lnSpc>
        <a:spcBef>
          <a:spcPts val="1100"/>
        </a:spcBef>
        <a:buSzPct val="100000"/>
        <a:buChar char="•"/>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3pPr>
      <a:lvl4pPr marL="1790700" indent="-419100" defTabSz="647700">
        <a:lnSpc>
          <a:spcPts val="5300"/>
        </a:lnSpc>
        <a:spcBef>
          <a:spcPts val="1100"/>
        </a:spcBef>
        <a:buSzPct val="100000"/>
        <a:buChar char="•"/>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4pPr>
      <a:lvl5pPr indent="1828800" defTabSz="647700">
        <a:lnSpc>
          <a:spcPts val="5300"/>
        </a:lnSpc>
        <a:spcBef>
          <a:spcPts val="1100"/>
        </a:spcBef>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5pPr>
      <a:lvl6pPr indent="2184400" defTabSz="647700">
        <a:lnSpc>
          <a:spcPts val="5300"/>
        </a:lnSpc>
        <a:spcBef>
          <a:spcPts val="1100"/>
        </a:spcBef>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6pPr>
      <a:lvl7pPr indent="2540000" defTabSz="647700">
        <a:lnSpc>
          <a:spcPts val="5300"/>
        </a:lnSpc>
        <a:spcBef>
          <a:spcPts val="1100"/>
        </a:spcBef>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7pPr>
      <a:lvl8pPr indent="2895600" defTabSz="647700">
        <a:lnSpc>
          <a:spcPts val="5300"/>
        </a:lnSpc>
        <a:spcBef>
          <a:spcPts val="1100"/>
        </a:spcBef>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8pPr>
      <a:lvl9pPr indent="3251200" defTabSz="647700">
        <a:lnSpc>
          <a:spcPts val="5300"/>
        </a:lnSpc>
        <a:spcBef>
          <a:spcPts val="1100"/>
        </a:spcBef>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9pPr>
    </p:bodyStyle>
    <p:otherStyle>
      <a:lvl1pPr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1pPr>
      <a:lvl2pPr indent="228600"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2pPr>
      <a:lvl3pPr indent="457200"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3pPr>
      <a:lvl4pPr indent="685800"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4pPr>
      <a:lvl5pPr indent="914400"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5pPr>
      <a:lvl6pPr indent="1143000"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6pPr>
      <a:lvl7pPr indent="1371600"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7pPr>
      <a:lvl8pPr indent="1600200"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8pPr>
      <a:lvl9pPr indent="1828800"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hyperlink" Target="https://www.youtube.com/watch?v=YTJhRnzQL9E&amp;feature=youtu.be"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hyperlink" Target="http://www.apple.com" TargetMode="External"/><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6.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9.png"/><Relationship Id="rId5" Type="http://schemas.openxmlformats.org/officeDocument/2006/relationships/image" Target="../media/image18.jpeg"/><Relationship Id="rId10" Type="http://schemas.openxmlformats.org/officeDocument/2006/relationships/image" Target="../media/image22.png"/><Relationship Id="rId4" Type="http://schemas.openxmlformats.org/officeDocument/2006/relationships/notesSlide" Target="../notesSlides/notesSlide8.xml"/><Relationship Id="rId9" Type="http://schemas.openxmlformats.org/officeDocument/2006/relationships/hyperlink" Target="https://www.youtube.com/watch?v=TBSrGNDTN88&amp;feature=youtu.b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March_on_washington_Aug_28_1963.jpg"/>
          <p:cNvPicPr/>
          <p:nvPr/>
        </p:nvPicPr>
        <p:blipFill>
          <a:blip r:embed="rId3">
            <a:extLst/>
          </a:blip>
          <a:stretch>
            <a:fillRect/>
          </a:stretch>
        </p:blipFill>
        <p:spPr>
          <a:xfrm>
            <a:off x="8583" y="899601"/>
            <a:ext cx="12987633" cy="10288990"/>
          </a:xfrm>
          <a:prstGeom prst="rect">
            <a:avLst/>
          </a:prstGeom>
          <a:ln w="12700">
            <a:miter lim="400000"/>
          </a:ln>
        </p:spPr>
      </p:pic>
      <p:sp>
        <p:nvSpPr>
          <p:cNvPr id="37" name="Shape 37"/>
          <p:cNvSpPr/>
          <p:nvPr/>
        </p:nvSpPr>
        <p:spPr>
          <a:xfrm>
            <a:off x="203200" y="-88900"/>
            <a:ext cx="11544300" cy="1117600"/>
          </a:xfrm>
          <a:prstGeom prst="rect">
            <a:avLst/>
          </a:prstGeom>
          <a:ln w="12700">
            <a:miter lim="400000"/>
          </a:ln>
          <a:effectLst>
            <a:outerShdw blurRad="63500" dist="38100" dir="16020000" rotWithShape="0">
              <a:srgbClr val="000000"/>
            </a:outerShdw>
          </a:effectLst>
          <a:extLst>
            <a:ext uri="{C572A759-6A51-4108-AA02-DFA0A04FC94B}">
              <ma14:wrappingTextBoxFlag xmlns="" xmlns:ma14="http://schemas.microsoft.com/office/mac/drawingml/2011/main" val="1"/>
            </a:ext>
          </a:extLst>
        </p:spPr>
        <p:txBody>
          <a:bodyPr lIns="0" tIns="0" rIns="0" bIns="0">
            <a:spAutoFit/>
          </a:bodyPr>
          <a:lstStyle>
            <a:lvl1pPr marL="165100" algn="l" defTabSz="647700">
              <a:lnSpc>
                <a:spcPts val="8700"/>
              </a:lnSpc>
              <a:tabLst>
                <a:tab pos="1651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14554200" algn="l"/>
              </a:tabLst>
              <a:defRPr sz="7200">
                <a:effectLst>
                  <a:outerShdw blurRad="152400" dir="16080000" rotWithShape="0">
                    <a:srgbClr val="000000"/>
                  </a:outerShdw>
                </a:effectLst>
                <a:latin typeface="Arial"/>
                <a:ea typeface="Arial"/>
                <a:cs typeface="Arial"/>
                <a:sym typeface="Arial"/>
              </a:defRPr>
            </a:lvl1pPr>
          </a:lstStyle>
          <a:p>
            <a:pPr lvl="0">
              <a:defRPr sz="1800">
                <a:solidFill>
                  <a:srgbClr val="000000"/>
                </a:solidFill>
                <a:effectLst/>
              </a:defRPr>
            </a:pPr>
            <a:r>
              <a:rPr sz="7200">
                <a:solidFill>
                  <a:srgbClr val="FFFFFF"/>
                </a:solidFill>
                <a:effectLst>
                  <a:outerShdw blurRad="152400" dir="16080000" rotWithShape="0">
                    <a:srgbClr val="000000"/>
                  </a:outerShdw>
                </a:effectLst>
              </a:rPr>
              <a:t>II. Europe Goes to War</a:t>
            </a:r>
          </a:p>
        </p:txBody>
      </p:sp>
      <p:sp>
        <p:nvSpPr>
          <p:cNvPr id="38" name="Shape 38"/>
          <p:cNvSpPr/>
          <p:nvPr/>
        </p:nvSpPr>
        <p:spPr>
          <a:xfrm>
            <a:off x="-25400" y="0"/>
            <a:ext cx="13055600" cy="1790700"/>
          </a:xfrm>
          <a:prstGeom prst="rect">
            <a:avLst/>
          </a:prstGeom>
          <a:solidFill>
            <a:srgbClr val="020202"/>
          </a:solidFill>
          <a:ln w="12700">
            <a:solidFill/>
            <a:miter lim="400000"/>
          </a:ln>
        </p:spPr>
        <p:txBody>
          <a:bodyPr lIns="38100" tIns="38100" rIns="38100" bIns="38100" anchor="ctr"/>
          <a:lstStyle/>
          <a:p>
            <a:pPr lvl="0"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solidFill>
                  <a:srgbClr val="000000"/>
                </a:solidFill>
                <a:effectLst>
                  <a:outerShdw blurRad="38100" dist="12700" dir="5400000" rotWithShape="0">
                    <a:srgbClr val="000000">
                      <a:alpha val="50000"/>
                    </a:srgbClr>
                  </a:outerShdw>
                </a:effectLst>
                <a:latin typeface="Times"/>
                <a:ea typeface="Times"/>
                <a:cs typeface="Times"/>
                <a:sym typeface="Times"/>
              </a:defRPr>
            </a:pPr>
            <a:endParaRPr/>
          </a:p>
        </p:txBody>
      </p:sp>
      <p:sp>
        <p:nvSpPr>
          <p:cNvPr id="39" name="Shape 39"/>
          <p:cNvSpPr/>
          <p:nvPr/>
        </p:nvSpPr>
        <p:spPr>
          <a:xfrm>
            <a:off x="-25400" y="8991600"/>
            <a:ext cx="13055600" cy="2209800"/>
          </a:xfrm>
          <a:prstGeom prst="rect">
            <a:avLst/>
          </a:prstGeom>
          <a:solidFill>
            <a:srgbClr val="020202"/>
          </a:solidFill>
          <a:ln w="12700">
            <a:solidFill/>
            <a:miter lim="400000"/>
          </a:ln>
        </p:spPr>
        <p:txBody>
          <a:bodyPr lIns="38100" tIns="38100" rIns="38100" bIns="38100" anchor="ctr"/>
          <a:lstStyle/>
          <a:p>
            <a:pPr lvl="0"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solidFill>
                  <a:srgbClr val="000000"/>
                </a:solidFill>
                <a:effectLst>
                  <a:outerShdw blurRad="38100" dist="12700" dir="5400000" rotWithShape="0">
                    <a:srgbClr val="000000">
                      <a:alpha val="50000"/>
                    </a:srgbClr>
                  </a:outerShdw>
                </a:effectLst>
                <a:latin typeface="Times"/>
                <a:ea typeface="Times"/>
                <a:cs typeface="Times"/>
                <a:sym typeface="Times"/>
              </a:defRPr>
            </a:pPr>
            <a:endParaRPr/>
          </a:p>
        </p:txBody>
      </p:sp>
      <p:grpSp>
        <p:nvGrpSpPr>
          <p:cNvPr id="43" name="Group 43"/>
          <p:cNvGrpSpPr/>
          <p:nvPr/>
        </p:nvGrpSpPr>
        <p:grpSpPr>
          <a:xfrm>
            <a:off x="-1" y="496854"/>
            <a:ext cx="14392894" cy="1968501"/>
            <a:chOff x="0" y="0"/>
            <a:chExt cx="14392892" cy="1968500"/>
          </a:xfrm>
        </p:grpSpPr>
        <p:sp>
          <p:nvSpPr>
            <p:cNvPr id="41" name="Shape 41"/>
            <p:cNvSpPr/>
            <p:nvPr/>
          </p:nvSpPr>
          <p:spPr>
            <a:xfrm>
              <a:off x="918192" y="0"/>
              <a:ext cx="13474701" cy="1968500"/>
            </a:xfrm>
            <a:prstGeom prst="rect">
              <a:avLst/>
            </a:prstGeom>
            <a:noFill/>
            <a:ln w="12700" cap="flat">
              <a:noFill/>
              <a:miter lim="400000"/>
            </a:ln>
            <a:effectLst>
              <a:outerShdw blurRad="12700" dist="12700" dir="16080000" rotWithShape="0">
                <a:srgbClr val="000000"/>
              </a:outerShdw>
            </a:effectLst>
            <a:extLst>
              <a:ext uri="{C572A759-6A51-4108-AA02-DFA0A04FC94B}">
                <ma14:wrappingTextBoxFlag xmlns="" xmlns:ma14="http://schemas.microsoft.com/office/mac/drawingml/2011/main" val="1"/>
              </a:ext>
            </a:extLst>
          </p:spPr>
          <p:txBody>
            <a:bodyPr wrap="square" lIns="0" tIns="0" rIns="0" bIns="0" numCol="1" anchor="t">
              <a:noAutofit/>
            </a:bodyPr>
            <a:lstStyle/>
            <a:p>
              <a:pPr lvl="0" algn="l" defTabSz="647700">
                <a:lnSpc>
                  <a:spcPts val="115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800">
                  <a:solidFill>
                    <a:srgbClr val="000000"/>
                  </a:solidFill>
                </a:defRPr>
              </a:pPr>
              <a:r>
                <a:rPr sz="11000" spc="-880">
                  <a:solidFill>
                    <a:srgbClr val="FFFFFF"/>
                  </a:solidFill>
                  <a:effectLst>
                    <a:outerShdw blurRad="241300" dist="12700" dir="16080000" rotWithShape="0">
                      <a:srgbClr val="000000"/>
                    </a:outerShdw>
                  </a:effectLst>
                  <a:latin typeface="Arial Black"/>
                  <a:ea typeface="Arial Black"/>
                  <a:cs typeface="Arial Black"/>
                  <a:sym typeface="Arial Black"/>
                </a:rPr>
                <a:t>CIVIL</a:t>
              </a:r>
              <a:r>
                <a:rPr sz="11000" spc="-242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11000" spc="-880">
                  <a:solidFill>
                    <a:srgbClr val="FFFFFF"/>
                  </a:solidFill>
                  <a:effectLst>
                    <a:outerShdw blurRad="241300" dist="12700" dir="16080000" rotWithShape="0">
                      <a:srgbClr val="000000"/>
                    </a:outerShdw>
                  </a:effectLst>
                  <a:latin typeface="Arial Black"/>
                  <a:ea typeface="Arial Black"/>
                  <a:cs typeface="Arial Black"/>
                  <a:sym typeface="Arial Black"/>
                </a:rPr>
                <a:t>RIGHTS</a:t>
              </a:r>
              <a:r>
                <a:rPr sz="2700" spc="-215">
                  <a:solidFill>
                    <a:srgbClr val="FFFFFF"/>
                  </a:solidFill>
                  <a:effectLst>
                    <a:outerShdw blurRad="241300" dist="12700" dir="16080000" rotWithShape="0">
                      <a:srgbClr val="000000"/>
                    </a:outerShdw>
                  </a:effectLst>
                  <a:latin typeface="Arial Black"/>
                  <a:ea typeface="Arial Black"/>
                  <a:cs typeface="Arial Black"/>
                  <a:sym typeface="Arial Black"/>
                </a:rPr>
                <a:t> </a:t>
              </a:r>
              <a:r>
                <a:rPr sz="3700" spc="-296">
                  <a:solidFill>
                    <a:srgbClr val="FFFFFF"/>
                  </a:solidFill>
                  <a:effectLst>
                    <a:outerShdw blurRad="241300" dist="12700" dir="16080000" rotWithShape="0">
                      <a:srgbClr val="000000"/>
                    </a:outerShdw>
                  </a:effectLst>
                  <a:latin typeface="Arial Black"/>
                  <a:ea typeface="Arial Black"/>
                  <a:cs typeface="Arial Black"/>
                  <a:sym typeface="Arial Black"/>
                </a:rPr>
                <a:t>MOVEMENT</a:t>
              </a:r>
            </a:p>
          </p:txBody>
        </p:sp>
        <p:sp>
          <p:nvSpPr>
            <p:cNvPr id="42" name="Shape 42"/>
            <p:cNvSpPr/>
            <p:nvPr/>
          </p:nvSpPr>
          <p:spPr>
            <a:xfrm>
              <a:off x="0" y="392145"/>
              <a:ext cx="1071648" cy="762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lgn="l" defTabSz="647700">
                <a:lnSpc>
                  <a:spcPts val="27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3700" spc="-296">
                  <a:effectLst>
                    <a:outerShdw blurRad="241300" dist="12700" dir="16080000" rotWithShape="0">
                      <a:srgbClr val="000000"/>
                    </a:outerShdw>
                  </a:effectLst>
                  <a:latin typeface="Arial Black"/>
                  <a:ea typeface="Arial Black"/>
                  <a:cs typeface="Arial Black"/>
                  <a:sym typeface="Arial Black"/>
                </a:defRPr>
              </a:lvl1pPr>
            </a:lstStyle>
            <a:p>
              <a:pPr lvl="0">
                <a:defRPr sz="1800" spc="0">
                  <a:solidFill>
                    <a:srgbClr val="000000"/>
                  </a:solidFill>
                  <a:effectLst/>
                </a:defRPr>
              </a:pPr>
              <a:r>
                <a:rPr sz="3700" spc="-296">
                  <a:solidFill>
                    <a:srgbClr val="FFFFFF"/>
                  </a:solidFill>
                  <a:effectLst>
                    <a:outerShdw blurRad="241300" dist="12700" dir="16080000" rotWithShape="0">
                      <a:srgbClr val="000000"/>
                    </a:outerShdw>
                  </a:effectLst>
                </a:rPr>
                <a:t>THE</a:t>
              </a:r>
            </a:p>
          </p:txBody>
        </p:sp>
      </p:grpSp>
    </p:spTree>
    <p:extLst>
      <p:ext uri="{BB962C8B-B14F-4D97-AF65-F5344CB8AC3E}">
        <p14:creationId xmlns:p14="http://schemas.microsoft.com/office/powerpoint/2010/main" val="2337793558"/>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6"/>
          <p:cNvSpPr/>
          <p:nvPr/>
        </p:nvSpPr>
        <p:spPr>
          <a:xfrm>
            <a:off x="-25400" y="-762000"/>
            <a:ext cx="13055600" cy="1790700"/>
          </a:xfrm>
          <a:prstGeom prst="rect">
            <a:avLst/>
          </a:prstGeom>
          <a:solidFill>
            <a:srgbClr val="020202"/>
          </a:solidFill>
          <a:ln w="12700">
            <a:solidFill/>
            <a:miter lim="400000"/>
          </a:ln>
        </p:spPr>
        <p:txBody>
          <a:bodyPr lIns="38100" tIns="38100" rIns="38100" bIns="38100" anchor="ctr"/>
          <a:lstStyle/>
          <a:p>
            <a:pPr lvl="0"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solidFill>
                  <a:srgbClr val="000000"/>
                </a:solidFill>
                <a:effectLst>
                  <a:outerShdw blurRad="38100" dist="12700" dir="5400000" rotWithShape="0">
                    <a:srgbClr val="000000">
                      <a:alpha val="50000"/>
                    </a:srgbClr>
                  </a:outerShdw>
                </a:effectLst>
                <a:latin typeface="Times"/>
                <a:ea typeface="Times"/>
                <a:cs typeface="Times"/>
                <a:sym typeface="Times"/>
              </a:defRPr>
            </a:pPr>
            <a:endParaRPr/>
          </a:p>
        </p:txBody>
      </p:sp>
      <p:grpSp>
        <p:nvGrpSpPr>
          <p:cNvPr id="39" name="Group 39"/>
          <p:cNvGrpSpPr/>
          <p:nvPr/>
        </p:nvGrpSpPr>
        <p:grpSpPr>
          <a:xfrm>
            <a:off x="-1" y="69444"/>
            <a:ext cx="14392895" cy="918321"/>
            <a:chOff x="0" y="525090"/>
            <a:chExt cx="14392893" cy="918320"/>
          </a:xfrm>
        </p:grpSpPr>
        <p:sp>
          <p:nvSpPr>
            <p:cNvPr id="37" name="Shape 37"/>
            <p:cNvSpPr/>
            <p:nvPr/>
          </p:nvSpPr>
          <p:spPr>
            <a:xfrm>
              <a:off x="918192" y="525090"/>
              <a:ext cx="13474701" cy="918320"/>
            </a:xfrm>
            <a:prstGeom prst="rect">
              <a:avLst/>
            </a:prstGeom>
            <a:noFill/>
            <a:ln w="12700" cap="flat">
              <a:noFill/>
              <a:miter lim="400000"/>
            </a:ln>
            <a:effectLst>
              <a:outerShdw blurRad="12700" dist="12700" dir="16080000" rotWithShape="0">
                <a:srgbClr val="000000"/>
              </a:outerShdw>
            </a:effectLst>
            <a:extLst>
              <a:ext uri="{C572A759-6A51-4108-AA02-DFA0A04FC94B}">
                <ma14:wrappingTextBoxFlag xmlns="" xmlns:ma14="http://schemas.microsoft.com/office/mac/drawingml/2011/main" val="1"/>
              </a:ext>
            </a:extLst>
          </p:spPr>
          <p:txBody>
            <a:bodyPr wrap="square" lIns="0" tIns="0" rIns="0" bIns="0" numCol="1" anchor="t">
              <a:noAutofit/>
            </a:bodyPr>
            <a:lstStyle/>
            <a:p>
              <a:pPr lvl="0" algn="l" defTabSz="647700">
                <a:lnSpc>
                  <a:spcPts val="115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800">
                  <a:solidFill>
                    <a:srgbClr val="000000"/>
                  </a:solidFill>
                </a:defRPr>
              </a:pP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CIVIL</a:t>
              </a:r>
              <a:r>
                <a:rPr sz="11000" spc="-2420"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RIGHTS</a:t>
              </a:r>
              <a:r>
                <a:rPr sz="2700" spc="-215"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3700" spc="-296" dirty="0">
                  <a:solidFill>
                    <a:srgbClr val="FFFFFF"/>
                  </a:solidFill>
                  <a:effectLst>
                    <a:outerShdw blurRad="241300" dist="12700" dir="16080000" rotWithShape="0">
                      <a:srgbClr val="000000"/>
                    </a:outerShdw>
                  </a:effectLst>
                  <a:latin typeface="Arial Black"/>
                  <a:ea typeface="Arial Black"/>
                  <a:cs typeface="Arial Black"/>
                  <a:sym typeface="Arial Black"/>
                </a:rPr>
                <a:t>MOVEMENT</a:t>
              </a:r>
            </a:p>
          </p:txBody>
        </p:sp>
        <p:sp>
          <p:nvSpPr>
            <p:cNvPr id="38" name="Shape 38"/>
            <p:cNvSpPr/>
            <p:nvPr/>
          </p:nvSpPr>
          <p:spPr>
            <a:xfrm>
              <a:off x="0" y="595406"/>
              <a:ext cx="1071648" cy="3554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lgn="l" defTabSz="647700">
                <a:lnSpc>
                  <a:spcPts val="27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3700" spc="-296">
                  <a:effectLst>
                    <a:outerShdw blurRad="241300" dist="12700" dir="16080000" rotWithShape="0">
                      <a:srgbClr val="000000"/>
                    </a:outerShdw>
                  </a:effectLst>
                  <a:latin typeface="Arial Black"/>
                  <a:ea typeface="Arial Black"/>
                  <a:cs typeface="Arial Black"/>
                  <a:sym typeface="Arial Black"/>
                </a:defRPr>
              </a:lvl1pPr>
            </a:lstStyle>
            <a:p>
              <a:pPr lvl="0">
                <a:defRPr sz="1800" spc="0">
                  <a:solidFill>
                    <a:srgbClr val="000000"/>
                  </a:solidFill>
                  <a:effectLst/>
                </a:defRPr>
              </a:pPr>
              <a:r>
                <a:rPr sz="3700" spc="-296" dirty="0">
                  <a:solidFill>
                    <a:srgbClr val="FFFFFF"/>
                  </a:solidFill>
                  <a:effectLst>
                    <a:outerShdw blurRad="241300" dist="12700" dir="16080000" rotWithShape="0">
                      <a:srgbClr val="000000"/>
                    </a:outerShdw>
                  </a:effectLst>
                </a:rPr>
                <a:t>THE</a:t>
              </a:r>
            </a:p>
          </p:txBody>
        </p:sp>
      </p:grpSp>
      <p:sp>
        <p:nvSpPr>
          <p:cNvPr id="40" name="Shape 40"/>
          <p:cNvSpPr/>
          <p:nvPr/>
        </p:nvSpPr>
        <p:spPr>
          <a:xfrm>
            <a:off x="-25400" y="9410700"/>
            <a:ext cx="13055600" cy="1790700"/>
          </a:xfrm>
          <a:prstGeom prst="rect">
            <a:avLst/>
          </a:prstGeom>
          <a:solidFill>
            <a:srgbClr val="020202"/>
          </a:solidFill>
          <a:ln w="12700">
            <a:solidFill/>
            <a:miter lim="400000"/>
          </a:ln>
        </p:spPr>
        <p:txBody>
          <a:bodyPr lIns="38100" tIns="38100" rIns="38100" bIns="38100" anchor="ctr"/>
          <a:lstStyle/>
          <a:p>
            <a:pPr lvl="0"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solidFill>
                  <a:srgbClr val="000000"/>
                </a:solidFill>
                <a:effectLst>
                  <a:outerShdw blurRad="38100" dist="12700" dir="5400000" rotWithShape="0">
                    <a:srgbClr val="000000">
                      <a:alpha val="50000"/>
                    </a:srgbClr>
                  </a:outerShdw>
                </a:effectLst>
                <a:latin typeface="Times"/>
                <a:ea typeface="Times"/>
                <a:cs typeface="Times"/>
                <a:sym typeface="Times"/>
              </a:defRPr>
            </a:pPr>
            <a:endParaRPr/>
          </a:p>
        </p:txBody>
      </p:sp>
      <p:sp>
        <p:nvSpPr>
          <p:cNvPr id="44" name="Shape 44"/>
          <p:cNvSpPr/>
          <p:nvPr/>
        </p:nvSpPr>
        <p:spPr>
          <a:xfrm>
            <a:off x="139700" y="6464300"/>
            <a:ext cx="7112000" cy="2007729"/>
          </a:xfrm>
          <a:prstGeom prst="rect">
            <a:avLst/>
          </a:prstGeom>
          <a:ln w="12700">
            <a:miter lim="400000"/>
          </a:ln>
          <a:effectLst>
            <a:outerShdw blurRad="50800" dist="12700" dir="16080000" rotWithShape="0">
              <a:srgbClr val="000000"/>
            </a:outerShdw>
          </a:effectLst>
          <a:extLst>
            <a:ext uri="{C572A759-6A51-4108-AA02-DFA0A04FC94B}">
              <ma14:wrappingTextBoxFlag xmlns="" xmlns:ma14="http://schemas.microsoft.com/office/mac/drawingml/2011/main" val="1"/>
            </a:ext>
          </a:extLst>
        </p:spPr>
        <p:txBody>
          <a:bodyPr lIns="0" tIns="0" rIns="0" bIns="0">
            <a:spAutoFit/>
          </a:bodyPr>
          <a:lstStyle/>
          <a:p>
            <a:pPr marL="564388" marR="57799" lvl="1" indent="-221488" algn="l" defTabSz="1295400">
              <a:lnSpc>
                <a:spcPct val="90000"/>
              </a:lnSpc>
              <a:spcBef>
                <a:spcPts val="700"/>
              </a:spcBef>
              <a:tabLst>
                <a:tab pos="558800" algn="l"/>
                <a:tab pos="1333500" algn="l"/>
              </a:tabLst>
              <a:defRPr sz="1800">
                <a:solidFill>
                  <a:srgbClr val="000000"/>
                </a:solidFill>
              </a:defRPr>
            </a:pPr>
            <a:r>
              <a:rPr sz="33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c. </a:t>
            </a:r>
            <a:r>
              <a:rPr sz="3300" i="1"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Brown </a:t>
            </a:r>
            <a:r>
              <a:rPr lang="en-US" sz="3300" i="1"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vs. Board of Ed - </a:t>
            </a:r>
            <a:r>
              <a:rPr sz="3300"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a:t>
            </a:r>
            <a:r>
              <a:rPr lang="en-US" sz="3300"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Inte</a:t>
            </a:r>
            <a:r>
              <a:rPr sz="3300"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gration </a:t>
            </a:r>
            <a:r>
              <a:rPr sz="33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of public </a:t>
            </a:r>
            <a:r>
              <a:rPr sz="3300"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schools</a:t>
            </a:r>
            <a:r>
              <a:rPr lang="en-US" sz="3300"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a:t>
            </a:r>
          </a:p>
          <a:p>
            <a:pPr marL="564388" marR="57799" lvl="1" indent="-221488" algn="l" defTabSz="1295400">
              <a:lnSpc>
                <a:spcPct val="90000"/>
              </a:lnSpc>
              <a:spcBef>
                <a:spcPts val="700"/>
              </a:spcBef>
              <a:tabLst>
                <a:tab pos="558800" algn="l"/>
                <a:tab pos="1333500" algn="l"/>
              </a:tabLst>
              <a:defRPr sz="1800">
                <a:solidFill>
                  <a:srgbClr val="000000"/>
                </a:solidFill>
              </a:defRPr>
            </a:pPr>
            <a:r>
              <a:rPr lang="en-US" sz="3300"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must happen</a:t>
            </a:r>
            <a:r>
              <a:rPr sz="3300"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a:t>
            </a:r>
            <a:r>
              <a:rPr sz="33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a:t>
            </a:r>
            <a:r>
              <a:rPr sz="3300" i="1"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with all deliberate </a:t>
            </a:r>
            <a:endParaRPr lang="en-US" sz="3300" i="1"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endParaRPr>
          </a:p>
          <a:p>
            <a:pPr marL="564388" marR="57799" lvl="1" indent="-221488" algn="l" defTabSz="1295400">
              <a:lnSpc>
                <a:spcPct val="90000"/>
              </a:lnSpc>
              <a:spcBef>
                <a:spcPts val="700"/>
              </a:spcBef>
              <a:tabLst>
                <a:tab pos="558800" algn="l"/>
                <a:tab pos="1333500" algn="l"/>
              </a:tabLst>
              <a:defRPr sz="1800">
                <a:solidFill>
                  <a:srgbClr val="000000"/>
                </a:solidFill>
              </a:defRPr>
            </a:pPr>
            <a:r>
              <a:rPr sz="3300" i="1"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speed</a:t>
            </a:r>
            <a:r>
              <a:rPr sz="3300" i="1"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a:t>
            </a:r>
          </a:p>
        </p:txBody>
      </p:sp>
      <p:grpSp>
        <p:nvGrpSpPr>
          <p:cNvPr id="49" name="Group 49"/>
          <p:cNvGrpSpPr/>
          <p:nvPr/>
        </p:nvGrpSpPr>
        <p:grpSpPr>
          <a:xfrm>
            <a:off x="6646521" y="619418"/>
            <a:ext cx="6286501" cy="8788401"/>
            <a:chOff x="-215900" y="-139700"/>
            <a:chExt cx="6286500" cy="8788400"/>
          </a:xfrm>
        </p:grpSpPr>
        <p:grpSp>
          <p:nvGrpSpPr>
            <p:cNvPr id="47" name="Group 47"/>
            <p:cNvGrpSpPr/>
            <p:nvPr/>
          </p:nvGrpSpPr>
          <p:grpSpPr>
            <a:xfrm>
              <a:off x="-215900" y="-139700"/>
              <a:ext cx="6286500" cy="8788400"/>
              <a:chOff x="-215900" y="-139700"/>
              <a:chExt cx="6286500" cy="8788400"/>
            </a:xfrm>
          </p:grpSpPr>
          <p:pic>
            <p:nvPicPr>
              <p:cNvPr id="46" name="1936_Thurgood_Marshall_NAACP.jpg"/>
              <p:cNvPicPr/>
              <p:nvPr/>
            </p:nvPicPr>
            <p:blipFill>
              <a:blip r:embed="rId3">
                <a:extLst/>
              </a:blip>
              <a:stretch>
                <a:fillRect/>
              </a:stretch>
            </p:blipFill>
            <p:spPr>
              <a:xfrm>
                <a:off x="0" y="0"/>
                <a:ext cx="5854700" cy="8229600"/>
              </a:xfrm>
              <a:prstGeom prst="rect">
                <a:avLst/>
              </a:prstGeom>
              <a:ln>
                <a:noFill/>
              </a:ln>
              <a:effectLst/>
            </p:spPr>
          </p:pic>
          <p:pic>
            <p:nvPicPr>
              <p:cNvPr id="45" name="Picture 44"/>
              <p:cNvPicPr/>
              <p:nvPr/>
            </p:nvPicPr>
            <p:blipFill>
              <a:blip r:embed="rId4">
                <a:extLst/>
              </a:blip>
              <a:stretch>
                <a:fillRect/>
              </a:stretch>
            </p:blipFill>
            <p:spPr>
              <a:xfrm>
                <a:off x="-215900" y="-139700"/>
                <a:ext cx="6286500" cy="8788400"/>
              </a:xfrm>
              <a:prstGeom prst="rect">
                <a:avLst/>
              </a:prstGeom>
              <a:effectLst/>
            </p:spPr>
          </p:pic>
        </p:grpSp>
        <p:sp>
          <p:nvSpPr>
            <p:cNvPr id="48" name="Shape 48"/>
            <p:cNvSpPr/>
            <p:nvPr/>
          </p:nvSpPr>
          <p:spPr>
            <a:xfrm>
              <a:off x="465478" y="7495881"/>
              <a:ext cx="5257801" cy="484498"/>
            </a:xfrm>
            <a:prstGeom prst="rect">
              <a:avLst/>
            </a:prstGeom>
            <a:noFill/>
            <a:ln w="12700" cap="flat">
              <a:noFill/>
              <a:miter lim="400000"/>
            </a:ln>
            <a:effectLst>
              <a:outerShdw blurRad="50800" dist="50800" dir="16080000" rotWithShape="0">
                <a:srgbClr val="000000"/>
              </a:outerShdw>
            </a:effectLst>
            <a:extLst>
              <a:ext uri="{C572A759-6A51-4108-AA02-DFA0A04FC94B}">
                <ma14:wrappingTextBoxFlag xmlns="" xmlns:ma14="http://schemas.microsoft.com/office/mac/drawingml/2011/main" val="1"/>
              </a:ext>
            </a:extLst>
          </p:spPr>
          <p:txBody>
            <a:bodyPr wrap="square" lIns="0" tIns="0" rIns="0" bIns="0" numCol="1" anchor="t">
              <a:spAutoFit/>
            </a:bodyPr>
            <a:lstStyle>
              <a:lvl1pPr marL="564388" marR="57799" indent="-564388" algn="l" defTabSz="1295400">
                <a:lnSpc>
                  <a:spcPct val="90000"/>
                </a:lnSpc>
                <a:tabLst>
                  <a:tab pos="558800" algn="l"/>
                  <a:tab pos="1333500" algn="l"/>
                </a:tabLst>
                <a:defRPr sz="2600">
                  <a:effectLst>
                    <a:outerShdw blurRad="50800" dist="12700" dir="16080000" rotWithShape="0">
                      <a:srgbClr val="000000"/>
                    </a:outerShdw>
                  </a:effectLst>
                  <a:uFill>
                    <a:solidFill>
                      <a:srgbClr val="FFFFFF"/>
                    </a:solidFill>
                  </a:uFill>
                  <a:latin typeface="Arial"/>
                  <a:ea typeface="Arial"/>
                  <a:cs typeface="Arial"/>
                  <a:sym typeface="Arial"/>
                </a:defRPr>
              </a:lvl1pPr>
            </a:lstStyle>
            <a:p>
              <a:pPr lvl="0">
                <a:defRPr sz="1800">
                  <a:solidFill>
                    <a:srgbClr val="000000"/>
                  </a:solidFill>
                  <a:effectLst/>
                  <a:uFillTx/>
                </a:defRPr>
              </a:pPr>
              <a:r>
                <a:rPr sz="2600">
                  <a:solidFill>
                    <a:srgbClr val="FFFFFF"/>
                  </a:solidFill>
                  <a:effectLst>
                    <a:outerShdw blurRad="50800" dist="12700" dir="16080000" rotWithShape="0">
                      <a:srgbClr val="000000"/>
                    </a:outerShdw>
                  </a:effectLst>
                  <a:uFill>
                    <a:solidFill>
                      <a:srgbClr val="FFFFFF"/>
                    </a:solidFill>
                  </a:uFill>
                </a:rPr>
                <a:t>Thurgood Marshall, NAACP 1936</a:t>
              </a:r>
            </a:p>
          </p:txBody>
        </p:sp>
      </p:grpSp>
      <p:sp>
        <p:nvSpPr>
          <p:cNvPr id="50" name="Shape 50"/>
          <p:cNvSpPr/>
          <p:nvPr/>
        </p:nvSpPr>
        <p:spPr>
          <a:xfrm>
            <a:off x="139700" y="4394200"/>
            <a:ext cx="6057900" cy="1879600"/>
          </a:xfrm>
          <a:prstGeom prst="rect">
            <a:avLst/>
          </a:prstGeom>
          <a:ln w="12700">
            <a:miter lim="400000"/>
          </a:ln>
          <a:effectLst>
            <a:outerShdw blurRad="50800" dist="12700" dir="16080000" rotWithShape="0">
              <a:srgbClr val="000000"/>
            </a:outerShdw>
          </a:effectLst>
          <a:extLst>
            <a:ext uri="{C572A759-6A51-4108-AA02-DFA0A04FC94B}">
              <ma14:wrappingTextBoxFlag xmlns="" xmlns:ma14="http://schemas.microsoft.com/office/mac/drawingml/2011/main" val="1"/>
            </a:ext>
          </a:extLst>
        </p:spPr>
        <p:txBody>
          <a:bodyPr lIns="0" tIns="0" rIns="0" bIns="0">
            <a:spAutoFit/>
          </a:bodyPr>
          <a:lstStyle/>
          <a:p>
            <a:pPr marL="564388" marR="57799" lvl="1" indent="-221488" algn="l" defTabSz="1295400">
              <a:lnSpc>
                <a:spcPct val="90000"/>
              </a:lnSpc>
              <a:spcBef>
                <a:spcPts val="700"/>
              </a:spcBef>
              <a:tabLst>
                <a:tab pos="558800" algn="l"/>
                <a:tab pos="1333500" algn="l"/>
              </a:tabLst>
              <a:defRPr sz="1800">
                <a:solidFill>
                  <a:srgbClr val="000000"/>
                </a:solidFill>
              </a:defRPr>
            </a:pPr>
            <a:r>
              <a:rPr sz="33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b. Struck down </a:t>
            </a:r>
            <a:r>
              <a:rPr sz="3300" i="1"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Plessy v. Ferguson (separate but equal clause) </a:t>
            </a:r>
            <a:r>
              <a:rPr sz="33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under the 14th </a:t>
            </a:r>
            <a:r>
              <a:rPr sz="3300"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am</a:t>
            </a:r>
            <a:r>
              <a:rPr lang="en-US" sz="3300"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endmen</a:t>
            </a:r>
            <a:r>
              <a:rPr sz="3300"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t</a:t>
            </a:r>
            <a:endParaRPr sz="33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endParaRPr>
          </a:p>
        </p:txBody>
      </p:sp>
      <p:grpSp>
        <p:nvGrpSpPr>
          <p:cNvPr id="55" name="Group 55"/>
          <p:cNvGrpSpPr/>
          <p:nvPr/>
        </p:nvGrpSpPr>
        <p:grpSpPr>
          <a:xfrm>
            <a:off x="6642100" y="863600"/>
            <a:ext cx="6287219" cy="8547100"/>
            <a:chOff x="-215900" y="-139700"/>
            <a:chExt cx="6287218" cy="8547100"/>
          </a:xfrm>
        </p:grpSpPr>
        <p:grpSp>
          <p:nvGrpSpPr>
            <p:cNvPr id="53" name="Group 53"/>
            <p:cNvGrpSpPr/>
            <p:nvPr/>
          </p:nvGrpSpPr>
          <p:grpSpPr>
            <a:xfrm>
              <a:off x="-215900" y="-139700"/>
              <a:ext cx="6287219" cy="8547100"/>
              <a:chOff x="-215900" y="-139700"/>
              <a:chExt cx="6287218" cy="8547100"/>
            </a:xfrm>
          </p:grpSpPr>
          <p:pic>
            <p:nvPicPr>
              <p:cNvPr id="52" name="11earlwarren.jpg"/>
              <p:cNvPicPr/>
              <p:nvPr/>
            </p:nvPicPr>
            <p:blipFill>
              <a:blip r:embed="rId5">
                <a:extLst/>
              </a:blip>
              <a:stretch>
                <a:fillRect/>
              </a:stretch>
            </p:blipFill>
            <p:spPr>
              <a:xfrm>
                <a:off x="0" y="0"/>
                <a:ext cx="5855419" cy="7988300"/>
              </a:xfrm>
              <a:prstGeom prst="rect">
                <a:avLst/>
              </a:prstGeom>
              <a:ln>
                <a:noFill/>
              </a:ln>
              <a:effectLst/>
            </p:spPr>
          </p:pic>
          <p:pic>
            <p:nvPicPr>
              <p:cNvPr id="51" name="Picture 50"/>
              <p:cNvPicPr/>
              <p:nvPr/>
            </p:nvPicPr>
            <p:blipFill>
              <a:blip r:embed="rId6">
                <a:extLst/>
              </a:blip>
              <a:stretch>
                <a:fillRect/>
              </a:stretch>
            </p:blipFill>
            <p:spPr>
              <a:xfrm>
                <a:off x="-215900" y="-139700"/>
                <a:ext cx="6287219" cy="8547100"/>
              </a:xfrm>
              <a:prstGeom prst="rect">
                <a:avLst/>
              </a:prstGeom>
              <a:effectLst/>
            </p:spPr>
          </p:pic>
        </p:grpSp>
        <p:sp>
          <p:nvSpPr>
            <p:cNvPr id="54" name="Shape 54"/>
            <p:cNvSpPr/>
            <p:nvPr/>
          </p:nvSpPr>
          <p:spPr>
            <a:xfrm>
              <a:off x="762000" y="7391400"/>
              <a:ext cx="4559300" cy="496367"/>
            </a:xfrm>
            <a:prstGeom prst="rect">
              <a:avLst/>
            </a:prstGeom>
            <a:noFill/>
            <a:ln w="12700" cap="flat">
              <a:noFill/>
              <a:miter lim="400000"/>
            </a:ln>
            <a:effectLst>
              <a:outerShdw blurRad="50800" dist="12700" dir="16080000" rotWithShape="0">
                <a:srgbClr val="000000"/>
              </a:outerShdw>
            </a:effectLst>
            <a:extLst>
              <a:ext uri="{C572A759-6A51-4108-AA02-DFA0A04FC94B}">
                <ma14:wrappingTextBoxFlag xmlns="" xmlns:ma14="http://schemas.microsoft.com/office/mac/drawingml/2011/main" val="1"/>
              </a:ext>
            </a:extLst>
          </p:spPr>
          <p:txBody>
            <a:bodyPr wrap="square" lIns="0" tIns="0" rIns="0" bIns="0" numCol="1" anchor="t">
              <a:spAutoFit/>
            </a:bodyPr>
            <a:lstStyle/>
            <a:p>
              <a:pPr marL="564388" marR="57799" lvl="1" indent="-221488" algn="l" defTabSz="1295400">
                <a:lnSpc>
                  <a:spcPct val="90000"/>
                </a:lnSpc>
                <a:spcBef>
                  <a:spcPts val="700"/>
                </a:spcBef>
                <a:tabLst>
                  <a:tab pos="558800" algn="l"/>
                  <a:tab pos="1333500" algn="l"/>
                </a:tabLst>
                <a:defRPr sz="1800">
                  <a:solidFill>
                    <a:srgbClr val="000000"/>
                  </a:solidFill>
                </a:defRPr>
              </a:pPr>
              <a:r>
                <a:rPr sz="280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Chief Justice Earl Warren</a:t>
              </a:r>
            </a:p>
          </p:txBody>
        </p:sp>
      </p:grpSp>
      <p:sp>
        <p:nvSpPr>
          <p:cNvPr id="56" name="Shape 56"/>
          <p:cNvSpPr/>
          <p:nvPr/>
        </p:nvSpPr>
        <p:spPr>
          <a:xfrm>
            <a:off x="140085" y="1587500"/>
            <a:ext cx="7353301" cy="2692400"/>
          </a:xfrm>
          <a:prstGeom prst="rect">
            <a:avLst/>
          </a:prstGeom>
          <a:ln w="12700">
            <a:miter lim="400000"/>
          </a:ln>
          <a:effectLst>
            <a:outerShdw blurRad="50800" dist="50800" dir="16080000" rotWithShape="0">
              <a:srgbClr val="000000"/>
            </a:outerShdw>
          </a:effectLst>
          <a:extLst>
            <a:ext uri="{C572A759-6A51-4108-AA02-DFA0A04FC94B}">
              <ma14:wrappingTextBoxFlag xmlns="" xmlns:ma14="http://schemas.microsoft.com/office/mac/drawingml/2011/main" val="1"/>
            </a:ext>
          </a:extLst>
        </p:spPr>
        <p:txBody>
          <a:bodyPr lIns="0" tIns="0" rIns="0" bIns="0">
            <a:spAutoFit/>
          </a:bodyPr>
          <a:lstStyle/>
          <a:p>
            <a:pPr marL="564388" marR="57799" lvl="0" indent="-564388" algn="l" defTabSz="1295400">
              <a:lnSpc>
                <a:spcPct val="90000"/>
              </a:lnSpc>
              <a:spcBef>
                <a:spcPts val="700"/>
              </a:spcBef>
              <a:tabLst>
                <a:tab pos="558800" algn="l"/>
                <a:tab pos="1333500" algn="l"/>
              </a:tabLst>
              <a:defRPr sz="1800">
                <a:solidFill>
                  <a:srgbClr val="000000"/>
                </a:solidFill>
              </a:defRPr>
            </a:pPr>
            <a:r>
              <a:rPr sz="4200"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I</a:t>
            </a:r>
            <a:r>
              <a:rPr lang="en-US" sz="4200"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a:t>
            </a:r>
            <a:r>
              <a:rPr sz="3800"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Brown </a:t>
            </a:r>
            <a:r>
              <a:rPr sz="3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v. Board of Education Topeka</a:t>
            </a:r>
            <a:endParaRPr sz="42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endParaRPr>
          </a:p>
          <a:p>
            <a:pPr marL="564388" marR="57799" lvl="1" indent="-221488" algn="l" defTabSz="1295400">
              <a:lnSpc>
                <a:spcPct val="90000"/>
              </a:lnSpc>
              <a:spcBef>
                <a:spcPts val="700"/>
              </a:spcBef>
              <a:tabLst>
                <a:tab pos="558800" algn="l"/>
                <a:tab pos="1333500" algn="l"/>
              </a:tabLst>
              <a:defRPr sz="1800">
                <a:solidFill>
                  <a:srgbClr val="000000"/>
                </a:solidFill>
              </a:defRPr>
            </a:pPr>
            <a:r>
              <a:rPr sz="33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a. </a:t>
            </a:r>
            <a:r>
              <a:rPr sz="3300" u="sng"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Chief Justice Earl Warren</a:t>
            </a:r>
            <a:r>
              <a:rPr sz="33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 </a:t>
            </a:r>
          </a:p>
          <a:p>
            <a:pPr marL="564388" marR="57799" lvl="1" indent="-221488" algn="l" defTabSz="1295400">
              <a:lnSpc>
                <a:spcPct val="90000"/>
              </a:lnSpc>
              <a:spcBef>
                <a:spcPts val="700"/>
              </a:spcBef>
              <a:tabLst>
                <a:tab pos="558800" algn="l"/>
                <a:tab pos="1333500" algn="l"/>
              </a:tabLst>
              <a:defRPr sz="1800">
                <a:solidFill>
                  <a:srgbClr val="000000"/>
                </a:solidFill>
              </a:defRPr>
            </a:pPr>
            <a:r>
              <a:rPr sz="33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Ike appointee - argued by Thurgood Marshall(NAACP)</a:t>
            </a:r>
          </a:p>
        </p:txBody>
      </p:sp>
      <p:grpSp>
        <p:nvGrpSpPr>
          <p:cNvPr id="61" name="Group 61"/>
          <p:cNvGrpSpPr/>
          <p:nvPr/>
        </p:nvGrpSpPr>
        <p:grpSpPr>
          <a:xfrm>
            <a:off x="7112000" y="1231900"/>
            <a:ext cx="5359400" cy="7633426"/>
            <a:chOff x="-101600" y="-139700"/>
            <a:chExt cx="5359400" cy="7633425"/>
          </a:xfrm>
        </p:grpSpPr>
        <p:grpSp>
          <p:nvGrpSpPr>
            <p:cNvPr id="59" name="Group 59"/>
            <p:cNvGrpSpPr/>
            <p:nvPr/>
          </p:nvGrpSpPr>
          <p:grpSpPr>
            <a:xfrm>
              <a:off x="-101600" y="-139700"/>
              <a:ext cx="5359400" cy="7633426"/>
              <a:chOff x="-215900" y="-139700"/>
              <a:chExt cx="5359400" cy="7633425"/>
            </a:xfrm>
          </p:grpSpPr>
          <p:pic>
            <p:nvPicPr>
              <p:cNvPr id="58" name="7174761-140.png"/>
              <p:cNvPicPr/>
              <p:nvPr/>
            </p:nvPicPr>
            <p:blipFill>
              <a:blip r:embed="rId7">
                <a:extLst/>
              </a:blip>
              <a:stretch>
                <a:fillRect/>
              </a:stretch>
            </p:blipFill>
            <p:spPr>
              <a:xfrm>
                <a:off x="0" y="0"/>
                <a:ext cx="4927600" cy="7074626"/>
              </a:xfrm>
              <a:prstGeom prst="rect">
                <a:avLst/>
              </a:prstGeom>
              <a:ln>
                <a:noFill/>
              </a:ln>
              <a:effectLst/>
            </p:spPr>
          </p:pic>
          <p:pic>
            <p:nvPicPr>
              <p:cNvPr id="57" name="Picture 56"/>
              <p:cNvPicPr/>
              <p:nvPr/>
            </p:nvPicPr>
            <p:blipFill>
              <a:blip r:embed="rId8">
                <a:extLst/>
              </a:blip>
              <a:stretch>
                <a:fillRect/>
              </a:stretch>
            </p:blipFill>
            <p:spPr>
              <a:xfrm>
                <a:off x="-215900" y="-139700"/>
                <a:ext cx="5359400" cy="7633426"/>
              </a:xfrm>
              <a:prstGeom prst="rect">
                <a:avLst/>
              </a:prstGeom>
              <a:effectLst/>
            </p:spPr>
          </p:pic>
        </p:grpSp>
        <p:sp>
          <p:nvSpPr>
            <p:cNvPr id="60" name="Shape 60"/>
            <p:cNvSpPr/>
            <p:nvPr/>
          </p:nvSpPr>
          <p:spPr>
            <a:xfrm>
              <a:off x="0" y="6553200"/>
              <a:ext cx="2356350" cy="4841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marL="564388" marR="57799" lvl="1" indent="-221488" algn="l" defTabSz="1295400">
                <a:lnSpc>
                  <a:spcPct val="90000"/>
                </a:lnSpc>
                <a:spcBef>
                  <a:spcPts val="700"/>
                </a:spcBef>
                <a:tabLst>
                  <a:tab pos="558800" algn="l"/>
                  <a:tab pos="1333500" algn="l"/>
                </a:tabLst>
                <a:defRPr sz="1800">
                  <a:solidFill>
                    <a:srgbClr val="000000"/>
                  </a:solidFill>
                </a:defRPr>
              </a:pPr>
              <a:r>
                <a:rPr sz="2690">
                  <a:effectLst>
                    <a:outerShdw blurRad="50800" dist="12700" dir="16080000" rotWithShape="0">
                      <a:srgbClr val="000000"/>
                    </a:outerShdw>
                  </a:effectLst>
                  <a:uFill>
                    <a:solidFill/>
                  </a:uFill>
                  <a:latin typeface="Arial"/>
                  <a:ea typeface="Arial"/>
                  <a:cs typeface="Arial"/>
                  <a:sym typeface="Arial"/>
                </a:rPr>
                <a:t>Linda Brown</a:t>
              </a:r>
            </a:p>
          </p:txBody>
        </p:sp>
      </p:grpSp>
    </p:spTree>
    <p:extLst>
      <p:ext uri="{BB962C8B-B14F-4D97-AF65-F5344CB8AC3E}">
        <p14:creationId xmlns:p14="http://schemas.microsoft.com/office/powerpoint/2010/main" val="2935969791"/>
      </p:ext>
    </p:extLst>
  </p:cSld>
  <p:clrMapOvr>
    <a:masterClrMapping/>
  </p:clrMapOvr>
  <p:transition spd="slow">
    <p:push dir="r"/>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7" presetClass="entr" presetSubtype="8" fill="hold" grpId="0" nodeType="withEffect">
                                  <p:stCondLst>
                                    <p:cond delay="0"/>
                                  </p:stCondLst>
                                  <p:iterate>
                                    <p:tmAbs val="0"/>
                                  </p:iterate>
                                  <p:childTnLst>
                                    <p:set>
                                      <p:cBhvr>
                                        <p:cTn id="9" fill="hold"/>
                                        <p:tgtEl>
                                          <p:spTgt spid="61"/>
                                        </p:tgtEl>
                                        <p:attrNameLst>
                                          <p:attrName>style.visibility</p:attrName>
                                        </p:attrNameLst>
                                      </p:cBhvr>
                                      <p:to>
                                        <p:strVal val="visible"/>
                                      </p:to>
                                    </p:set>
                                    <p:anim calcmode="lin" valueType="num">
                                      <p:cBhvr>
                                        <p:cTn id="10" dur="1000" fill="hold"/>
                                        <p:tgtEl>
                                          <p:spTgt spid="61"/>
                                        </p:tgtEl>
                                        <p:attrNameLst>
                                          <p:attrName>ppt_x</p:attrName>
                                        </p:attrNameLst>
                                      </p:cBhvr>
                                      <p:tavLst>
                                        <p:tav tm="0">
                                          <p:val>
                                            <p:strVal val="#ppt_x-#ppt_w/2"/>
                                          </p:val>
                                        </p:tav>
                                        <p:tav tm="100000">
                                          <p:val>
                                            <p:strVal val="#ppt_x"/>
                                          </p:val>
                                        </p:tav>
                                      </p:tavLst>
                                    </p:anim>
                                    <p:anim calcmode="lin" valueType="num">
                                      <p:cBhvr>
                                        <p:cTn id="11" dur="1000" fill="hold"/>
                                        <p:tgtEl>
                                          <p:spTgt spid="61"/>
                                        </p:tgtEl>
                                        <p:attrNameLst>
                                          <p:attrName>ppt_y</p:attrName>
                                        </p:attrNameLst>
                                      </p:cBhvr>
                                      <p:tavLst>
                                        <p:tav tm="0">
                                          <p:val>
                                            <p:strVal val="#ppt_y"/>
                                          </p:val>
                                        </p:tav>
                                        <p:tav tm="100000">
                                          <p:val>
                                            <p:strVal val="#ppt_y"/>
                                          </p:val>
                                        </p:tav>
                                      </p:tavLst>
                                    </p:anim>
                                    <p:anim calcmode="lin" valueType="num">
                                      <p:cBhvr>
                                        <p:cTn id="12" dur="1000" fill="hold"/>
                                        <p:tgtEl>
                                          <p:spTgt spid="61"/>
                                        </p:tgtEl>
                                        <p:attrNameLst>
                                          <p:attrName>ppt_w</p:attrName>
                                        </p:attrNameLst>
                                      </p:cBhvr>
                                      <p:tavLst>
                                        <p:tav tm="0">
                                          <p:val>
                                            <p:fltVal val="0"/>
                                          </p:val>
                                        </p:tav>
                                        <p:tav tm="100000">
                                          <p:val>
                                            <p:strVal val="#ppt_w"/>
                                          </p:val>
                                        </p:tav>
                                      </p:tavLst>
                                    </p:anim>
                                    <p:anim calcmode="lin" valueType="num">
                                      <p:cBhvr>
                                        <p:cTn id="13" dur="1000" fill="hold"/>
                                        <p:tgtEl>
                                          <p:spTgt spid="61"/>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xit" presetSubtype="2" fill="hold" grpId="1" nodeType="clickEffect">
                                  <p:stCondLst>
                                    <p:cond delay="0"/>
                                  </p:stCondLst>
                                  <p:iterate>
                                    <p:tmAbs val="0"/>
                                  </p:iterate>
                                  <p:childTnLst>
                                    <p:anim calcmode="lin" valueType="num">
                                      <p:cBhvr>
                                        <p:cTn id="17" dur="1000" fill="hold"/>
                                        <p:tgtEl>
                                          <p:spTgt spid="61"/>
                                        </p:tgtEl>
                                        <p:attrNameLst>
                                          <p:attrName>ppt_x</p:attrName>
                                        </p:attrNameLst>
                                      </p:cBhvr>
                                      <p:tavLst>
                                        <p:tav tm="0">
                                          <p:val>
                                            <p:strVal val="ppt_x"/>
                                          </p:val>
                                        </p:tav>
                                        <p:tav tm="100000">
                                          <p:val>
                                            <p:strVal val="ppt_x+ppt_w/2"/>
                                          </p:val>
                                        </p:tav>
                                      </p:tavLst>
                                    </p:anim>
                                    <p:anim calcmode="lin" valueType="num">
                                      <p:cBhvr>
                                        <p:cTn id="18" dur="1000" fill="hold"/>
                                        <p:tgtEl>
                                          <p:spTgt spid="61"/>
                                        </p:tgtEl>
                                        <p:attrNameLst>
                                          <p:attrName>ppt_y</p:attrName>
                                        </p:attrNameLst>
                                      </p:cBhvr>
                                      <p:tavLst>
                                        <p:tav tm="0">
                                          <p:val>
                                            <p:strVal val="ppt_y"/>
                                          </p:val>
                                        </p:tav>
                                        <p:tav tm="100000">
                                          <p:val>
                                            <p:strVal val="ppt_y"/>
                                          </p:val>
                                        </p:tav>
                                      </p:tavLst>
                                    </p:anim>
                                    <p:anim calcmode="lin" valueType="num">
                                      <p:cBhvr>
                                        <p:cTn id="19" dur="1000" fill="hold"/>
                                        <p:tgtEl>
                                          <p:spTgt spid="61"/>
                                        </p:tgtEl>
                                        <p:attrNameLst>
                                          <p:attrName>ppt_w</p:attrName>
                                        </p:attrNameLst>
                                      </p:cBhvr>
                                      <p:tavLst>
                                        <p:tav tm="0">
                                          <p:val>
                                            <p:strVal val="ppt_w"/>
                                          </p:val>
                                        </p:tav>
                                        <p:tav tm="100000">
                                          <p:val>
                                            <p:fltVal val="0"/>
                                          </p:val>
                                        </p:tav>
                                      </p:tavLst>
                                    </p:anim>
                                    <p:anim calcmode="lin" valueType="num">
                                      <p:cBhvr>
                                        <p:cTn id="20" dur="1000" fill="hold"/>
                                        <p:tgtEl>
                                          <p:spTgt spid="61"/>
                                        </p:tgtEl>
                                        <p:attrNameLst>
                                          <p:attrName>ppt_h</p:attrName>
                                        </p:attrNameLst>
                                      </p:cBhvr>
                                      <p:tavLst>
                                        <p:tav tm="0">
                                          <p:val>
                                            <p:strVal val="ppt_h"/>
                                          </p:val>
                                        </p:tav>
                                        <p:tav tm="100000">
                                          <p:val>
                                            <p:strVal val="ppt_h"/>
                                          </p:val>
                                        </p:tav>
                                      </p:tavLst>
                                    </p:anim>
                                    <p:set>
                                      <p:cBhvr>
                                        <p:cTn id="21" fill="hold">
                                          <p:stCondLst>
                                            <p:cond delay="999"/>
                                          </p:stCondLst>
                                        </p:cTn>
                                        <p:tgtEl>
                                          <p:spTgt spid="61"/>
                                        </p:tgtEl>
                                        <p:attrNameLst>
                                          <p:attrName>style.visibility</p:attrName>
                                        </p:attrNameLst>
                                      </p:cBhvr>
                                      <p:to>
                                        <p:strVal val="hidden"/>
                                      </p:to>
                                    </p:set>
                                  </p:childTnLst>
                                </p:cTn>
                              </p:par>
                              <p:par>
                                <p:cTn id="22" presetID="17" presetClass="entr" presetSubtype="8" fill="hold" grpId="0" nodeType="withEffect">
                                  <p:stCondLst>
                                    <p:cond delay="0"/>
                                  </p:stCondLst>
                                  <p:iterate>
                                    <p:tmAbs val="0"/>
                                  </p:iterate>
                                  <p:childTnLst>
                                    <p:set>
                                      <p:cBhvr>
                                        <p:cTn id="23" fill="hold"/>
                                        <p:tgtEl>
                                          <p:spTgt spid="49"/>
                                        </p:tgtEl>
                                        <p:attrNameLst>
                                          <p:attrName>style.visibility</p:attrName>
                                        </p:attrNameLst>
                                      </p:cBhvr>
                                      <p:to>
                                        <p:strVal val="visible"/>
                                      </p:to>
                                    </p:set>
                                    <p:anim calcmode="lin" valueType="num">
                                      <p:cBhvr>
                                        <p:cTn id="24" dur="1000" fill="hold"/>
                                        <p:tgtEl>
                                          <p:spTgt spid="49"/>
                                        </p:tgtEl>
                                        <p:attrNameLst>
                                          <p:attrName>ppt_x</p:attrName>
                                        </p:attrNameLst>
                                      </p:cBhvr>
                                      <p:tavLst>
                                        <p:tav tm="0">
                                          <p:val>
                                            <p:strVal val="#ppt_x-#ppt_w/2"/>
                                          </p:val>
                                        </p:tav>
                                        <p:tav tm="100000">
                                          <p:val>
                                            <p:strVal val="#ppt_x"/>
                                          </p:val>
                                        </p:tav>
                                      </p:tavLst>
                                    </p:anim>
                                    <p:anim calcmode="lin" valueType="num">
                                      <p:cBhvr>
                                        <p:cTn id="25" dur="1000" fill="hold"/>
                                        <p:tgtEl>
                                          <p:spTgt spid="49"/>
                                        </p:tgtEl>
                                        <p:attrNameLst>
                                          <p:attrName>ppt_y</p:attrName>
                                        </p:attrNameLst>
                                      </p:cBhvr>
                                      <p:tavLst>
                                        <p:tav tm="0">
                                          <p:val>
                                            <p:strVal val="#ppt_y"/>
                                          </p:val>
                                        </p:tav>
                                        <p:tav tm="100000">
                                          <p:val>
                                            <p:strVal val="#ppt_y"/>
                                          </p:val>
                                        </p:tav>
                                      </p:tavLst>
                                    </p:anim>
                                    <p:anim calcmode="lin" valueType="num">
                                      <p:cBhvr>
                                        <p:cTn id="26" dur="1000" fill="hold"/>
                                        <p:tgtEl>
                                          <p:spTgt spid="49"/>
                                        </p:tgtEl>
                                        <p:attrNameLst>
                                          <p:attrName>ppt_w</p:attrName>
                                        </p:attrNameLst>
                                      </p:cBhvr>
                                      <p:tavLst>
                                        <p:tav tm="0">
                                          <p:val>
                                            <p:fltVal val="0"/>
                                          </p:val>
                                        </p:tav>
                                        <p:tav tm="100000">
                                          <p:val>
                                            <p:strVal val="#ppt_w"/>
                                          </p:val>
                                        </p:tav>
                                      </p:tavLst>
                                    </p:anim>
                                    <p:anim calcmode="lin" valueType="num">
                                      <p:cBhvr>
                                        <p:cTn id="27" dur="10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55" presetClass="exit" presetSubtype="0" fill="hold" grpId="1" nodeType="clickEffect">
                                  <p:stCondLst>
                                    <p:cond delay="0"/>
                                  </p:stCondLst>
                                  <p:childTnLst>
                                    <p:anim calcmode="lin" valueType="num">
                                      <p:cBhvr>
                                        <p:cTn id="31" dur="1000"/>
                                        <p:tgtEl>
                                          <p:spTgt spid="49"/>
                                        </p:tgtEl>
                                        <p:attrNameLst>
                                          <p:attrName>ppt_w</p:attrName>
                                        </p:attrNameLst>
                                      </p:cBhvr>
                                      <p:tavLst>
                                        <p:tav tm="0">
                                          <p:val>
                                            <p:strVal val="ppt_w"/>
                                          </p:val>
                                        </p:tav>
                                        <p:tav tm="100000">
                                          <p:val>
                                            <p:strVal val="ppt_w*0.70"/>
                                          </p:val>
                                        </p:tav>
                                      </p:tavLst>
                                    </p:anim>
                                    <p:anim calcmode="lin" valueType="num">
                                      <p:cBhvr>
                                        <p:cTn id="32" dur="1000"/>
                                        <p:tgtEl>
                                          <p:spTgt spid="49"/>
                                        </p:tgtEl>
                                        <p:attrNameLst>
                                          <p:attrName>ppt_h</p:attrName>
                                        </p:attrNameLst>
                                      </p:cBhvr>
                                      <p:tavLst>
                                        <p:tav tm="0">
                                          <p:val>
                                            <p:strVal val="ppt_h"/>
                                          </p:val>
                                        </p:tav>
                                        <p:tav tm="100000">
                                          <p:val>
                                            <p:strVal val="ppt_h"/>
                                          </p:val>
                                        </p:tav>
                                      </p:tavLst>
                                    </p:anim>
                                    <p:animEffect transition="out" filter="fade">
                                      <p:cBhvr>
                                        <p:cTn id="33" dur="1000"/>
                                        <p:tgtEl>
                                          <p:spTgt spid="49"/>
                                        </p:tgtEl>
                                      </p:cBhvr>
                                    </p:animEffect>
                                    <p:set>
                                      <p:cBhvr>
                                        <p:cTn id="34" dur="1" fill="hold">
                                          <p:stCondLst>
                                            <p:cond delay="999"/>
                                          </p:stCondLst>
                                        </p:cTn>
                                        <p:tgtEl>
                                          <p:spTgt spid="49"/>
                                        </p:tgtEl>
                                        <p:attrNameLst>
                                          <p:attrName>style.visibility</p:attrName>
                                        </p:attrNameLst>
                                      </p:cBhvr>
                                      <p:to>
                                        <p:strVal val="hidden"/>
                                      </p:to>
                                    </p:set>
                                  </p:childTnLst>
                                </p:cTn>
                              </p:par>
                              <p:par>
                                <p:cTn id="35" presetID="17" presetClass="entr" presetSubtype="8" fill="hold" grpId="0" nodeType="withEffect">
                                  <p:stCondLst>
                                    <p:cond delay="0"/>
                                  </p:stCondLst>
                                  <p:iterate>
                                    <p:tmAbs val="0"/>
                                  </p:iterate>
                                  <p:childTnLst>
                                    <p:set>
                                      <p:cBhvr>
                                        <p:cTn id="36" fill="hold"/>
                                        <p:tgtEl>
                                          <p:spTgt spid="55"/>
                                        </p:tgtEl>
                                        <p:attrNameLst>
                                          <p:attrName>style.visibility</p:attrName>
                                        </p:attrNameLst>
                                      </p:cBhvr>
                                      <p:to>
                                        <p:strVal val="visible"/>
                                      </p:to>
                                    </p:set>
                                    <p:anim calcmode="lin" valueType="num">
                                      <p:cBhvr>
                                        <p:cTn id="37" dur="1000" fill="hold"/>
                                        <p:tgtEl>
                                          <p:spTgt spid="55"/>
                                        </p:tgtEl>
                                        <p:attrNameLst>
                                          <p:attrName>ppt_x</p:attrName>
                                        </p:attrNameLst>
                                      </p:cBhvr>
                                      <p:tavLst>
                                        <p:tav tm="0">
                                          <p:val>
                                            <p:strVal val="#ppt_x-#ppt_w/2"/>
                                          </p:val>
                                        </p:tav>
                                        <p:tav tm="100000">
                                          <p:val>
                                            <p:strVal val="#ppt_x"/>
                                          </p:val>
                                        </p:tav>
                                      </p:tavLst>
                                    </p:anim>
                                    <p:anim calcmode="lin" valueType="num">
                                      <p:cBhvr>
                                        <p:cTn id="38" dur="1000" fill="hold"/>
                                        <p:tgtEl>
                                          <p:spTgt spid="55"/>
                                        </p:tgtEl>
                                        <p:attrNameLst>
                                          <p:attrName>ppt_y</p:attrName>
                                        </p:attrNameLst>
                                      </p:cBhvr>
                                      <p:tavLst>
                                        <p:tav tm="0">
                                          <p:val>
                                            <p:strVal val="#ppt_y"/>
                                          </p:val>
                                        </p:tav>
                                        <p:tav tm="100000">
                                          <p:val>
                                            <p:strVal val="#ppt_y"/>
                                          </p:val>
                                        </p:tav>
                                      </p:tavLst>
                                    </p:anim>
                                    <p:anim calcmode="lin" valueType="num">
                                      <p:cBhvr>
                                        <p:cTn id="39" dur="1000" fill="hold"/>
                                        <p:tgtEl>
                                          <p:spTgt spid="55"/>
                                        </p:tgtEl>
                                        <p:attrNameLst>
                                          <p:attrName>ppt_w</p:attrName>
                                        </p:attrNameLst>
                                      </p:cBhvr>
                                      <p:tavLst>
                                        <p:tav tm="0">
                                          <p:val>
                                            <p:fltVal val="0"/>
                                          </p:val>
                                        </p:tav>
                                        <p:tav tm="100000">
                                          <p:val>
                                            <p:strVal val="#ppt_w"/>
                                          </p:val>
                                        </p:tav>
                                      </p:tavLst>
                                    </p:anim>
                                    <p:anim calcmode="lin" valueType="num">
                                      <p:cBhvr>
                                        <p:cTn id="40" dur="1000" fill="hold"/>
                                        <p:tgtEl>
                                          <p:spTgt spid="55"/>
                                        </p:tgtEl>
                                        <p:attrNameLst>
                                          <p:attrName>ppt_h</p:attrName>
                                        </p:attrNameLst>
                                      </p:cBhvr>
                                      <p:tavLst>
                                        <p:tav tm="0">
                                          <p:val>
                                            <p:strVal val="#ppt_h"/>
                                          </p:val>
                                        </p:tav>
                                        <p:tav tm="100000">
                                          <p:val>
                                            <p:strVal val="#ppt_h"/>
                                          </p:val>
                                        </p:tav>
                                      </p:tavLst>
                                    </p:anim>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1000"/>
                                        <p:tgtEl>
                                          <p:spTgt spid="50"/>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advAuto="0"/>
      <p:bldP spid="49" grpId="0" animBg="1" advAuto="0"/>
      <p:bldP spid="49" grpId="1" animBg="1" advAuto="0"/>
      <p:bldP spid="50" grpId="0" animBg="1" advAuto="0"/>
      <p:bldP spid="55" grpId="0" animBg="1" advAuto="0"/>
      <p:bldP spid="56" grpId="0" animBg="1" advAuto="0"/>
      <p:bldP spid="61" grpId="0" animBg="1" advAuto="0"/>
      <p:bldP spid="61"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p:nvPr/>
        </p:nvSpPr>
        <p:spPr>
          <a:xfrm>
            <a:off x="-25400" y="-228600"/>
            <a:ext cx="13055600" cy="1219200"/>
          </a:xfrm>
          <a:prstGeom prst="rect">
            <a:avLst/>
          </a:prstGeom>
          <a:solidFill>
            <a:srgbClr val="020202"/>
          </a:solidFill>
          <a:ln w="12700">
            <a:solidFill/>
            <a:miter lim="400000"/>
          </a:ln>
        </p:spPr>
        <p:txBody>
          <a:bodyPr lIns="38100" tIns="38100" rIns="38100" bIns="38100" anchor="ctr"/>
          <a:lstStyle/>
          <a:p>
            <a:pPr lvl="0"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solidFill>
                  <a:srgbClr val="000000"/>
                </a:solidFill>
                <a:effectLst>
                  <a:outerShdw blurRad="38100" dist="12700" dir="5400000" rotWithShape="0">
                    <a:srgbClr val="000000">
                      <a:alpha val="50000"/>
                    </a:srgbClr>
                  </a:outerShdw>
                </a:effectLst>
                <a:latin typeface="Times"/>
                <a:ea typeface="Times"/>
                <a:cs typeface="Times"/>
                <a:sym typeface="Times"/>
              </a:defRPr>
            </a:pPr>
            <a:endParaRPr/>
          </a:p>
        </p:txBody>
      </p:sp>
      <p:grpSp>
        <p:nvGrpSpPr>
          <p:cNvPr id="68" name="Group 68"/>
          <p:cNvGrpSpPr/>
          <p:nvPr/>
        </p:nvGrpSpPr>
        <p:grpSpPr>
          <a:xfrm>
            <a:off x="-1" y="88899"/>
            <a:ext cx="14392895" cy="1968501"/>
            <a:chOff x="0" y="608045"/>
            <a:chExt cx="14392893" cy="1968500"/>
          </a:xfrm>
        </p:grpSpPr>
        <p:sp>
          <p:nvSpPr>
            <p:cNvPr id="66" name="Shape 66"/>
            <p:cNvSpPr/>
            <p:nvPr/>
          </p:nvSpPr>
          <p:spPr>
            <a:xfrm>
              <a:off x="918192" y="608045"/>
              <a:ext cx="13474701" cy="1968500"/>
            </a:xfrm>
            <a:prstGeom prst="rect">
              <a:avLst/>
            </a:prstGeom>
            <a:noFill/>
            <a:ln w="12700" cap="flat">
              <a:noFill/>
              <a:miter lim="400000"/>
            </a:ln>
            <a:effectLst>
              <a:outerShdw blurRad="12700" dist="12700" dir="16080000" rotWithShape="0">
                <a:srgbClr val="000000"/>
              </a:outerShdw>
            </a:effectLst>
            <a:extLst>
              <a:ext uri="{C572A759-6A51-4108-AA02-DFA0A04FC94B}">
                <ma14:wrappingTextBoxFlag xmlns="" xmlns:ma14="http://schemas.microsoft.com/office/mac/drawingml/2011/main" val="1"/>
              </a:ext>
            </a:extLst>
          </p:spPr>
          <p:txBody>
            <a:bodyPr wrap="square" lIns="0" tIns="0" rIns="0" bIns="0" numCol="1" anchor="t">
              <a:noAutofit/>
            </a:bodyPr>
            <a:lstStyle/>
            <a:p>
              <a:pPr lvl="0" algn="l" defTabSz="647700">
                <a:lnSpc>
                  <a:spcPts val="115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800">
                  <a:solidFill>
                    <a:srgbClr val="000000"/>
                  </a:solidFill>
                </a:defRPr>
              </a:pP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CIVIL</a:t>
              </a:r>
              <a:r>
                <a:rPr sz="11000" spc="-2420"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RIGHTS</a:t>
              </a:r>
              <a:r>
                <a:rPr sz="2700" spc="-215"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3700" spc="-296" dirty="0">
                  <a:solidFill>
                    <a:srgbClr val="FFFFFF"/>
                  </a:solidFill>
                  <a:effectLst>
                    <a:outerShdw blurRad="241300" dist="12700" dir="16080000" rotWithShape="0">
                      <a:srgbClr val="000000"/>
                    </a:outerShdw>
                  </a:effectLst>
                  <a:latin typeface="Arial Black"/>
                  <a:ea typeface="Arial Black"/>
                  <a:cs typeface="Arial Black"/>
                  <a:sym typeface="Arial Black"/>
                </a:rPr>
                <a:t>MOVEMENT</a:t>
              </a:r>
            </a:p>
          </p:txBody>
        </p:sp>
        <p:sp>
          <p:nvSpPr>
            <p:cNvPr id="67" name="Shape 67"/>
            <p:cNvSpPr/>
            <p:nvPr/>
          </p:nvSpPr>
          <p:spPr>
            <a:xfrm>
              <a:off x="0" y="671546"/>
              <a:ext cx="1071648" cy="762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lgn="l" defTabSz="647700">
                <a:lnSpc>
                  <a:spcPts val="27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3700" spc="-296">
                  <a:effectLst>
                    <a:outerShdw blurRad="241300" dist="12700" dir="16080000" rotWithShape="0">
                      <a:srgbClr val="000000"/>
                    </a:outerShdw>
                  </a:effectLst>
                  <a:latin typeface="Arial Black"/>
                  <a:ea typeface="Arial Black"/>
                  <a:cs typeface="Arial Black"/>
                  <a:sym typeface="Arial Black"/>
                </a:defRPr>
              </a:lvl1pPr>
            </a:lstStyle>
            <a:p>
              <a:pPr lvl="0">
                <a:defRPr sz="1800" spc="0">
                  <a:solidFill>
                    <a:srgbClr val="000000"/>
                  </a:solidFill>
                  <a:effectLst/>
                </a:defRPr>
              </a:pPr>
              <a:r>
                <a:rPr sz="3700" spc="-296" dirty="0">
                  <a:solidFill>
                    <a:srgbClr val="FFFFFF"/>
                  </a:solidFill>
                  <a:effectLst>
                    <a:outerShdw blurRad="241300" dist="12700" dir="16080000" rotWithShape="0">
                      <a:srgbClr val="000000"/>
                    </a:outerShdw>
                  </a:effectLst>
                </a:rPr>
                <a:t>THE</a:t>
              </a:r>
            </a:p>
          </p:txBody>
        </p:sp>
      </p:grpSp>
      <p:grpSp>
        <p:nvGrpSpPr>
          <p:cNvPr id="73" name="Group 73"/>
          <p:cNvGrpSpPr/>
          <p:nvPr/>
        </p:nvGrpSpPr>
        <p:grpSpPr>
          <a:xfrm>
            <a:off x="6642100" y="863600"/>
            <a:ext cx="6287219" cy="8547100"/>
            <a:chOff x="-215900" y="-139700"/>
            <a:chExt cx="6287218" cy="8547100"/>
          </a:xfrm>
        </p:grpSpPr>
        <p:grpSp>
          <p:nvGrpSpPr>
            <p:cNvPr id="71" name="Group 71"/>
            <p:cNvGrpSpPr/>
            <p:nvPr/>
          </p:nvGrpSpPr>
          <p:grpSpPr>
            <a:xfrm>
              <a:off x="-215900" y="-139700"/>
              <a:ext cx="6287219" cy="8547100"/>
              <a:chOff x="-215900" y="-139700"/>
              <a:chExt cx="6287218" cy="8547100"/>
            </a:xfrm>
          </p:grpSpPr>
          <p:pic>
            <p:nvPicPr>
              <p:cNvPr id="70" name="11earlwarren.jpg"/>
              <p:cNvPicPr/>
              <p:nvPr/>
            </p:nvPicPr>
            <p:blipFill>
              <a:blip r:embed="rId5">
                <a:extLst/>
              </a:blip>
              <a:stretch>
                <a:fillRect/>
              </a:stretch>
            </p:blipFill>
            <p:spPr>
              <a:xfrm>
                <a:off x="0" y="0"/>
                <a:ext cx="5855419" cy="7988300"/>
              </a:xfrm>
              <a:prstGeom prst="rect">
                <a:avLst/>
              </a:prstGeom>
              <a:ln>
                <a:noFill/>
              </a:ln>
              <a:effectLst/>
            </p:spPr>
          </p:pic>
          <p:pic>
            <p:nvPicPr>
              <p:cNvPr id="69" name="Picture 68"/>
              <p:cNvPicPr/>
              <p:nvPr/>
            </p:nvPicPr>
            <p:blipFill>
              <a:blip r:embed="rId6">
                <a:extLst/>
              </a:blip>
              <a:stretch>
                <a:fillRect/>
              </a:stretch>
            </p:blipFill>
            <p:spPr>
              <a:xfrm>
                <a:off x="-215900" y="-139700"/>
                <a:ext cx="6287219" cy="8547100"/>
              </a:xfrm>
              <a:prstGeom prst="rect">
                <a:avLst/>
              </a:prstGeom>
              <a:effectLst/>
            </p:spPr>
          </p:pic>
        </p:grpSp>
        <p:sp>
          <p:nvSpPr>
            <p:cNvPr id="72" name="Shape 72"/>
            <p:cNvSpPr/>
            <p:nvPr/>
          </p:nvSpPr>
          <p:spPr>
            <a:xfrm>
              <a:off x="762000" y="7391400"/>
              <a:ext cx="4559300" cy="496367"/>
            </a:xfrm>
            <a:prstGeom prst="rect">
              <a:avLst/>
            </a:prstGeom>
            <a:noFill/>
            <a:ln w="12700" cap="flat">
              <a:noFill/>
              <a:miter lim="400000"/>
            </a:ln>
            <a:effectLst>
              <a:outerShdw blurRad="50800" dist="12700" dir="16080000" rotWithShape="0">
                <a:srgbClr val="000000"/>
              </a:outerShdw>
            </a:effectLst>
            <a:extLst>
              <a:ext uri="{C572A759-6A51-4108-AA02-DFA0A04FC94B}">
                <ma14:wrappingTextBoxFlag xmlns="" xmlns:ma14="http://schemas.microsoft.com/office/mac/drawingml/2011/main" val="1"/>
              </a:ext>
            </a:extLst>
          </p:spPr>
          <p:txBody>
            <a:bodyPr wrap="square" lIns="0" tIns="0" rIns="0" bIns="0" numCol="1" anchor="t">
              <a:spAutoFit/>
            </a:bodyPr>
            <a:lstStyle/>
            <a:p>
              <a:pPr marL="564388" marR="57799" lvl="1" indent="-221488" algn="l" defTabSz="1295400">
                <a:lnSpc>
                  <a:spcPct val="90000"/>
                </a:lnSpc>
                <a:spcBef>
                  <a:spcPts val="700"/>
                </a:spcBef>
                <a:tabLst>
                  <a:tab pos="558800" algn="l"/>
                  <a:tab pos="1333500" algn="l"/>
                </a:tabLst>
                <a:defRPr sz="1800">
                  <a:solidFill>
                    <a:srgbClr val="000000"/>
                  </a:solidFill>
                </a:defRPr>
              </a:pPr>
              <a:r>
                <a:rPr sz="280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Chief Justice Earl Warren</a:t>
              </a:r>
            </a:p>
          </p:txBody>
        </p:sp>
      </p:grpSp>
      <p:sp>
        <p:nvSpPr>
          <p:cNvPr id="74" name="Shape 74"/>
          <p:cNvSpPr/>
          <p:nvPr/>
        </p:nvSpPr>
        <p:spPr>
          <a:xfrm>
            <a:off x="-25400" y="9410700"/>
            <a:ext cx="13055600" cy="876300"/>
          </a:xfrm>
          <a:prstGeom prst="rect">
            <a:avLst/>
          </a:prstGeom>
          <a:solidFill>
            <a:srgbClr val="020202"/>
          </a:solidFill>
          <a:ln w="12700">
            <a:solidFill/>
            <a:miter lim="400000"/>
          </a:ln>
        </p:spPr>
        <p:txBody>
          <a:bodyPr lIns="38100" tIns="38100" rIns="38100" bIns="38100" anchor="ctr"/>
          <a:lstStyle/>
          <a:p>
            <a:pPr lvl="0"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solidFill>
                  <a:srgbClr val="000000"/>
                </a:solidFill>
                <a:effectLst>
                  <a:outerShdw blurRad="38100" dist="12700" dir="5400000" rotWithShape="0">
                    <a:srgbClr val="000000">
                      <a:alpha val="50000"/>
                    </a:srgbClr>
                  </a:outerShdw>
                </a:effectLst>
                <a:latin typeface="Times"/>
                <a:ea typeface="Times"/>
                <a:cs typeface="Times"/>
                <a:sym typeface="Times"/>
              </a:defRPr>
            </a:pPr>
            <a:endParaRPr/>
          </a:p>
        </p:txBody>
      </p:sp>
      <p:grpSp>
        <p:nvGrpSpPr>
          <p:cNvPr id="2" name="Group 1"/>
          <p:cNvGrpSpPr/>
          <p:nvPr/>
        </p:nvGrpSpPr>
        <p:grpSpPr>
          <a:xfrm>
            <a:off x="139700" y="1587500"/>
            <a:ext cx="7353686" cy="6324600"/>
            <a:chOff x="139700" y="1587500"/>
            <a:chExt cx="7353686" cy="6324600"/>
          </a:xfrm>
        </p:grpSpPr>
        <p:sp>
          <p:nvSpPr>
            <p:cNvPr id="75" name="Shape 75"/>
            <p:cNvSpPr/>
            <p:nvPr/>
          </p:nvSpPr>
          <p:spPr>
            <a:xfrm>
              <a:off x="140085" y="1587500"/>
              <a:ext cx="7353301" cy="2692400"/>
            </a:xfrm>
            <a:prstGeom prst="rect">
              <a:avLst/>
            </a:prstGeom>
            <a:ln w="12700">
              <a:miter lim="400000"/>
            </a:ln>
            <a:effectLst>
              <a:outerShdw blurRad="50800" dist="50800" dir="16080000" rotWithShape="0">
                <a:srgbClr val="000000"/>
              </a:outerShdw>
            </a:effectLst>
            <a:extLst>
              <a:ext uri="{C572A759-6A51-4108-AA02-DFA0A04FC94B}">
                <ma14:wrappingTextBoxFlag xmlns="" xmlns:ma14="http://schemas.microsoft.com/office/mac/drawingml/2011/main" val="1"/>
              </a:ext>
            </a:extLst>
          </p:spPr>
          <p:txBody>
            <a:bodyPr lIns="0" tIns="0" rIns="0" bIns="0">
              <a:spAutoFit/>
            </a:bodyPr>
            <a:lstStyle/>
            <a:p>
              <a:pPr marL="564388" marR="57799" lvl="0" indent="-564388" algn="l" defTabSz="1295400">
                <a:lnSpc>
                  <a:spcPct val="90000"/>
                </a:lnSpc>
                <a:spcBef>
                  <a:spcPts val="700"/>
                </a:spcBef>
                <a:tabLst>
                  <a:tab pos="558800" algn="l"/>
                  <a:tab pos="1333500" algn="l"/>
                </a:tabLst>
                <a:defRPr sz="1800">
                  <a:solidFill>
                    <a:srgbClr val="000000"/>
                  </a:solidFill>
                </a:defRPr>
              </a:pPr>
              <a:r>
                <a:rPr sz="42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II. </a:t>
              </a:r>
              <a:r>
                <a:rPr sz="3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Brown v. Board of Education Topeka</a:t>
              </a:r>
              <a:endParaRPr sz="42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endParaRPr>
            </a:p>
            <a:p>
              <a:pPr marL="564388" marR="57799" lvl="1" indent="-221488" algn="l" defTabSz="1295400">
                <a:lnSpc>
                  <a:spcPct val="90000"/>
                </a:lnSpc>
                <a:spcBef>
                  <a:spcPts val="700"/>
                </a:spcBef>
                <a:tabLst>
                  <a:tab pos="558800" algn="l"/>
                  <a:tab pos="1333500" algn="l"/>
                </a:tabLst>
                <a:defRPr sz="1800">
                  <a:solidFill>
                    <a:srgbClr val="000000"/>
                  </a:solidFill>
                </a:defRPr>
              </a:pPr>
              <a:r>
                <a:rPr sz="33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a. </a:t>
              </a:r>
              <a:r>
                <a:rPr sz="3300" u="sng"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Chief Justice Earl Warren</a:t>
              </a:r>
              <a:r>
                <a:rPr sz="33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 </a:t>
              </a:r>
            </a:p>
            <a:p>
              <a:pPr marL="564388" marR="57799" lvl="1" indent="-221488" algn="l" defTabSz="1295400">
                <a:lnSpc>
                  <a:spcPct val="90000"/>
                </a:lnSpc>
                <a:spcBef>
                  <a:spcPts val="700"/>
                </a:spcBef>
                <a:tabLst>
                  <a:tab pos="558800" algn="l"/>
                  <a:tab pos="1333500" algn="l"/>
                </a:tabLst>
                <a:defRPr sz="1800">
                  <a:solidFill>
                    <a:srgbClr val="000000"/>
                  </a:solidFill>
                </a:defRPr>
              </a:pPr>
              <a:r>
                <a:rPr sz="33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Ike appointee - argued by Thurgood Marshall(NAACP)</a:t>
              </a:r>
            </a:p>
          </p:txBody>
        </p:sp>
        <p:sp>
          <p:nvSpPr>
            <p:cNvPr id="79" name="Shape 79"/>
            <p:cNvSpPr/>
            <p:nvPr/>
          </p:nvSpPr>
          <p:spPr>
            <a:xfrm>
              <a:off x="139700" y="6464300"/>
              <a:ext cx="7112000" cy="1447800"/>
            </a:xfrm>
            <a:prstGeom prst="rect">
              <a:avLst/>
            </a:prstGeom>
            <a:ln w="12700">
              <a:miter lim="400000"/>
            </a:ln>
            <a:effectLst>
              <a:outerShdw blurRad="50800" dist="12700" dir="16080000" rotWithShape="0">
                <a:srgbClr val="000000"/>
              </a:outerShdw>
            </a:effectLst>
            <a:extLst>
              <a:ext uri="{C572A759-6A51-4108-AA02-DFA0A04FC94B}">
                <ma14:wrappingTextBoxFlag xmlns="" xmlns:ma14="http://schemas.microsoft.com/office/mac/drawingml/2011/main" val="1"/>
              </a:ext>
            </a:extLst>
          </p:spPr>
          <p:txBody>
            <a:bodyPr lIns="0" tIns="0" rIns="0" bIns="0">
              <a:spAutoFit/>
            </a:bodyPr>
            <a:lstStyle/>
            <a:p>
              <a:pPr marL="564388" marR="57799" lvl="1" indent="-221488" algn="l" defTabSz="1295400">
                <a:lnSpc>
                  <a:spcPct val="90000"/>
                </a:lnSpc>
                <a:spcBef>
                  <a:spcPts val="700"/>
                </a:spcBef>
                <a:tabLst>
                  <a:tab pos="558800" algn="l"/>
                  <a:tab pos="1333500" algn="l"/>
                </a:tabLst>
                <a:defRPr sz="1800">
                  <a:solidFill>
                    <a:srgbClr val="000000"/>
                  </a:solidFill>
                </a:defRPr>
              </a:pPr>
              <a:r>
                <a:rPr sz="330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c. </a:t>
              </a:r>
              <a:r>
                <a:rPr sz="3300" i="1">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Brown II</a:t>
              </a:r>
              <a:r>
                <a:rPr sz="330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 integration of public schools “</a:t>
              </a:r>
              <a:r>
                <a:rPr sz="3300" i="1">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with all deliberate speed.”</a:t>
              </a:r>
            </a:p>
          </p:txBody>
        </p:sp>
        <p:sp>
          <p:nvSpPr>
            <p:cNvPr id="80" name="Shape 80"/>
            <p:cNvSpPr/>
            <p:nvPr/>
          </p:nvSpPr>
          <p:spPr>
            <a:xfrm>
              <a:off x="139700" y="4394200"/>
              <a:ext cx="6057900" cy="1879600"/>
            </a:xfrm>
            <a:prstGeom prst="rect">
              <a:avLst/>
            </a:prstGeom>
            <a:ln w="12700">
              <a:miter lim="400000"/>
            </a:ln>
            <a:effectLst>
              <a:outerShdw blurRad="50800" dist="12700" dir="16080000" rotWithShape="0">
                <a:srgbClr val="000000"/>
              </a:outerShdw>
            </a:effectLst>
            <a:extLst>
              <a:ext uri="{C572A759-6A51-4108-AA02-DFA0A04FC94B}">
                <ma14:wrappingTextBoxFlag xmlns="" xmlns:ma14="http://schemas.microsoft.com/office/mac/drawingml/2011/main" val="1"/>
              </a:ext>
            </a:extLst>
          </p:spPr>
          <p:txBody>
            <a:bodyPr lIns="0" tIns="0" rIns="0" bIns="0">
              <a:spAutoFit/>
            </a:bodyPr>
            <a:lstStyle/>
            <a:p>
              <a:pPr marL="564388" marR="57799" lvl="1" indent="-221488" algn="l" defTabSz="1295400">
                <a:lnSpc>
                  <a:spcPct val="90000"/>
                </a:lnSpc>
                <a:spcBef>
                  <a:spcPts val="700"/>
                </a:spcBef>
                <a:tabLst>
                  <a:tab pos="558800" algn="l"/>
                  <a:tab pos="1333500" algn="l"/>
                </a:tabLst>
                <a:defRPr sz="1800">
                  <a:solidFill>
                    <a:srgbClr val="000000"/>
                  </a:solidFill>
                </a:defRPr>
              </a:pPr>
              <a:r>
                <a:rPr sz="330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b. Struck down </a:t>
              </a:r>
              <a:r>
                <a:rPr sz="3300" i="1">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Plessy v. Ferguson (separate but equal clause) </a:t>
              </a:r>
              <a:r>
                <a:rPr sz="330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under the 14th amdt</a:t>
              </a:r>
            </a:p>
          </p:txBody>
        </p:sp>
      </p:grpSp>
      <p:sp>
        <p:nvSpPr>
          <p:cNvPr id="81" name="Shape 81">
            <a:hlinkClick r:id="rId7"/>
          </p:cNvPr>
          <p:cNvSpPr/>
          <p:nvPr/>
        </p:nvSpPr>
        <p:spPr>
          <a:xfrm>
            <a:off x="11966516" y="8534400"/>
            <a:ext cx="1001500" cy="861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6350">
            <a:solidFill>
              <a:srgbClr val="FFFFFF"/>
            </a:solidFill>
            <a:miter lim="400000"/>
          </a:ln>
          <a:effectLst>
            <a:outerShdw blurRad="101600" dir="16020000" rotWithShape="0">
              <a:srgbClr val="FFFFFF"/>
            </a:outerShdw>
          </a:effectLst>
        </p:spPr>
        <p:txBody>
          <a:bodyPr lIns="0" tIns="0" rIns="0" bIns="0" anchor="ctr"/>
          <a:lstStyle/>
          <a:p>
            <a:pPr lvl="0">
              <a:defRPr sz="2600"/>
            </a:pPr>
            <a:endParaRPr/>
          </a:p>
        </p:txBody>
      </p:sp>
      <p:pic>
        <p:nvPicPr>
          <p:cNvPr id="3" name="Brown Cas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77800" y="-76201"/>
            <a:ext cx="9906000" cy="5572125"/>
          </a:xfrm>
          <a:prstGeom prst="rect">
            <a:avLst/>
          </a:prstGeom>
          <a:ln w="45720">
            <a:solidFill>
              <a:schemeClr val="tx1"/>
            </a:solidFill>
          </a:ln>
        </p:spPr>
      </p:pic>
    </p:spTree>
    <p:extLst>
      <p:ext uri="{BB962C8B-B14F-4D97-AF65-F5344CB8AC3E}">
        <p14:creationId xmlns:p14="http://schemas.microsoft.com/office/powerpoint/2010/main" val="29352546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iterate>
                                    <p:tmAbs val="0"/>
                                  </p:iterate>
                                  <p:childTnLst>
                                    <p:animEffect transition="out" filter="fade">
                                      <p:cBhvr>
                                        <p:cTn id="6" dur="1000" fill="hold"/>
                                        <p:tgtEl>
                                          <p:spTgt spid="73"/>
                                        </p:tgtEl>
                                      </p:cBhvr>
                                    </p:animEffect>
                                    <p:set>
                                      <p:cBhvr>
                                        <p:cTn id="7" fill="hold">
                                          <p:stCondLst>
                                            <p:cond delay="999"/>
                                          </p:stCondLst>
                                        </p:cTn>
                                        <p:tgtEl>
                                          <p:spTgt spid="73"/>
                                        </p:tgtEl>
                                        <p:attrNameLst>
                                          <p:attrName>style.visibility</p:attrName>
                                        </p:attrNameLst>
                                      </p:cBhvr>
                                      <p:to>
                                        <p:strVal val="hidden"/>
                                      </p:to>
                                    </p:set>
                                  </p:childTnLst>
                                </p:cTn>
                              </p:par>
                              <p:par>
                                <p:cTn id="8" presetID="42" presetClass="path" presetSubtype="0" accel="50000" decel="50000" fill="hold" nodeType="withEffect">
                                  <p:stCondLst>
                                    <p:cond delay="0"/>
                                  </p:stCondLst>
                                  <p:childTnLst>
                                    <p:animMotion origin="layout" path="M 0 0 L 0 0.25 E" pathEditMode="relative" ptsTypes="">
                                      <p:cBhvr>
                                        <p:cTn id="9" dur="2000" fill="hold"/>
                                        <p:tgtEl>
                                          <p:spTgt spid="2"/>
                                        </p:tgtEl>
                                        <p:attrNameLst>
                                          <p:attrName>ppt_x</p:attrName>
                                          <p:attrName>ppt_y</p:attrName>
                                        </p:attrNameLst>
                                      </p:cBhvr>
                                    </p:animMotion>
                                  </p:childTnLst>
                                </p:cTn>
                              </p:par>
                              <p:par>
                                <p:cTn id="10" presetID="1" presetClass="mediacall" presetSubtype="0" fill="hold" nodeType="withEffect">
                                  <p:stCondLst>
                                    <p:cond delay="0"/>
                                  </p:stCondLst>
                                  <p:childTnLst>
                                    <p:cmd type="call" cmd="playFrom(0.0)">
                                      <p:cBhvr>
                                        <p:cTn id="11" dur="893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3"/>
                </p:tgtEl>
              </p:cMediaNode>
            </p:video>
          </p:childTnLst>
        </p:cTn>
      </p:par>
    </p:tnLst>
    <p:bldLst>
      <p:bldP spid="73"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Little_Rock_integration_protest-19581.jpg"/>
          <p:cNvPicPr/>
          <p:nvPr/>
        </p:nvPicPr>
        <p:blipFill>
          <a:blip r:embed="rId3">
            <a:extLst/>
          </a:blip>
          <a:stretch>
            <a:fillRect/>
          </a:stretch>
        </p:blipFill>
        <p:spPr>
          <a:xfrm>
            <a:off x="-812800" y="-1902146"/>
            <a:ext cx="16675100" cy="11068692"/>
          </a:xfrm>
          <a:prstGeom prst="rect">
            <a:avLst/>
          </a:prstGeom>
          <a:ln w="12700">
            <a:miter lim="400000"/>
          </a:ln>
        </p:spPr>
      </p:pic>
      <p:sp>
        <p:nvSpPr>
          <p:cNvPr id="86" name="Shape 86"/>
          <p:cNvSpPr/>
          <p:nvPr/>
        </p:nvSpPr>
        <p:spPr>
          <a:xfrm>
            <a:off x="203200" y="-88900"/>
            <a:ext cx="11544300" cy="1117600"/>
          </a:xfrm>
          <a:prstGeom prst="rect">
            <a:avLst/>
          </a:prstGeom>
          <a:ln w="12700">
            <a:miter lim="400000"/>
          </a:ln>
          <a:effectLst>
            <a:outerShdw blurRad="63500" dist="38100" dir="16020000" rotWithShape="0">
              <a:srgbClr val="000000"/>
            </a:outerShdw>
          </a:effectLst>
          <a:extLst>
            <a:ext uri="{C572A759-6A51-4108-AA02-DFA0A04FC94B}">
              <ma14:wrappingTextBoxFlag xmlns="" xmlns:ma14="http://schemas.microsoft.com/office/mac/drawingml/2011/main" val="1"/>
            </a:ext>
          </a:extLst>
        </p:spPr>
        <p:txBody>
          <a:bodyPr lIns="0" tIns="0" rIns="0" bIns="0">
            <a:spAutoFit/>
          </a:bodyPr>
          <a:lstStyle>
            <a:lvl1pPr marL="165100" algn="l" defTabSz="647700">
              <a:lnSpc>
                <a:spcPts val="8700"/>
              </a:lnSpc>
              <a:tabLst>
                <a:tab pos="1651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14554200" algn="l"/>
              </a:tabLst>
              <a:defRPr sz="7200">
                <a:effectLst>
                  <a:outerShdw blurRad="152400" dir="16080000" rotWithShape="0">
                    <a:srgbClr val="000000"/>
                  </a:outerShdw>
                </a:effectLst>
                <a:latin typeface="Arial"/>
                <a:ea typeface="Arial"/>
                <a:cs typeface="Arial"/>
                <a:sym typeface="Arial"/>
              </a:defRPr>
            </a:lvl1pPr>
          </a:lstStyle>
          <a:p>
            <a:pPr lvl="0">
              <a:defRPr sz="1800">
                <a:solidFill>
                  <a:srgbClr val="000000"/>
                </a:solidFill>
                <a:effectLst/>
              </a:defRPr>
            </a:pPr>
            <a:r>
              <a:rPr sz="7200">
                <a:solidFill>
                  <a:srgbClr val="FFFFFF"/>
                </a:solidFill>
                <a:effectLst>
                  <a:outerShdw blurRad="152400" dir="16080000" rotWithShape="0">
                    <a:srgbClr val="000000"/>
                  </a:outerShdw>
                </a:effectLst>
              </a:rPr>
              <a:t>II. Europe Goes to War</a:t>
            </a:r>
          </a:p>
        </p:txBody>
      </p:sp>
      <p:sp>
        <p:nvSpPr>
          <p:cNvPr id="87" name="Shape 87"/>
          <p:cNvSpPr/>
          <p:nvPr/>
        </p:nvSpPr>
        <p:spPr>
          <a:xfrm>
            <a:off x="-25400" y="-762000"/>
            <a:ext cx="13055600" cy="1790700"/>
          </a:xfrm>
          <a:prstGeom prst="rect">
            <a:avLst/>
          </a:prstGeom>
          <a:solidFill>
            <a:srgbClr val="020202"/>
          </a:solidFill>
          <a:ln w="12700">
            <a:solidFill/>
            <a:miter lim="400000"/>
          </a:ln>
        </p:spPr>
        <p:txBody>
          <a:bodyPr lIns="38100" tIns="38100" rIns="38100" bIns="38100" anchor="ctr"/>
          <a:lstStyle/>
          <a:p>
            <a:pPr lvl="0"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solidFill>
                  <a:srgbClr val="000000"/>
                </a:solidFill>
                <a:effectLst>
                  <a:outerShdw blurRad="38100" dist="12700" dir="5400000" rotWithShape="0">
                    <a:srgbClr val="000000">
                      <a:alpha val="50000"/>
                    </a:srgbClr>
                  </a:outerShdw>
                </a:effectLst>
                <a:latin typeface="Times"/>
                <a:ea typeface="Times"/>
                <a:cs typeface="Times"/>
                <a:sym typeface="Times"/>
              </a:defRPr>
            </a:pPr>
            <a:endParaRPr/>
          </a:p>
        </p:txBody>
      </p:sp>
      <p:pic>
        <p:nvPicPr>
          <p:cNvPr id="88" name="Integrated South.jpg"/>
          <p:cNvPicPr/>
          <p:nvPr/>
        </p:nvPicPr>
        <p:blipFill>
          <a:blip r:embed="rId4">
            <a:extLst/>
          </a:blip>
          <a:srcRect t="2153" r="50621" b="479"/>
          <a:stretch>
            <a:fillRect/>
          </a:stretch>
        </p:blipFill>
        <p:spPr>
          <a:xfrm>
            <a:off x="202607" y="4068436"/>
            <a:ext cx="6122586" cy="5003801"/>
          </a:xfrm>
          <a:prstGeom prst="rect">
            <a:avLst/>
          </a:prstGeom>
          <a:ln w="12700">
            <a:miter lim="400000"/>
          </a:ln>
          <a:effectLst>
            <a:outerShdw blurRad="228600" dist="25400" dir="2700000" rotWithShape="0">
              <a:srgbClr val="000000"/>
            </a:outerShdw>
          </a:effectLst>
        </p:spPr>
      </p:pic>
      <p:sp>
        <p:nvSpPr>
          <p:cNvPr id="89" name="Shape 89"/>
          <p:cNvSpPr/>
          <p:nvPr/>
        </p:nvSpPr>
        <p:spPr>
          <a:xfrm>
            <a:off x="-25400" y="9156700"/>
            <a:ext cx="13055600" cy="1790700"/>
          </a:xfrm>
          <a:prstGeom prst="rect">
            <a:avLst/>
          </a:prstGeom>
          <a:solidFill>
            <a:srgbClr val="020202"/>
          </a:solidFill>
          <a:ln w="12700">
            <a:solidFill/>
            <a:miter lim="400000"/>
          </a:ln>
        </p:spPr>
        <p:txBody>
          <a:bodyPr lIns="38100" tIns="38100" rIns="38100" bIns="38100" anchor="ctr"/>
          <a:lstStyle/>
          <a:p>
            <a:pPr lvl="0"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solidFill>
                  <a:srgbClr val="000000"/>
                </a:solidFill>
                <a:effectLst>
                  <a:outerShdw blurRad="38100" dist="12700" dir="5400000" rotWithShape="0">
                    <a:srgbClr val="000000">
                      <a:alpha val="50000"/>
                    </a:srgbClr>
                  </a:outerShdw>
                </a:effectLst>
                <a:latin typeface="Times"/>
                <a:ea typeface="Times"/>
                <a:cs typeface="Times"/>
                <a:sym typeface="Times"/>
              </a:defRPr>
            </a:pPr>
            <a:endParaRPr/>
          </a:p>
        </p:txBody>
      </p:sp>
      <p:pic>
        <p:nvPicPr>
          <p:cNvPr id="90" name="Picture 89"/>
          <p:cNvPicPr/>
          <p:nvPr/>
        </p:nvPicPr>
        <p:blipFill>
          <a:blip r:embed="rId5">
            <a:alphaModFix amt="70000"/>
            <a:extLst/>
          </a:blip>
          <a:stretch>
            <a:fillRect/>
          </a:stretch>
        </p:blipFill>
        <p:spPr>
          <a:xfrm>
            <a:off x="177800" y="1168400"/>
            <a:ext cx="4876800" cy="4343400"/>
          </a:xfrm>
          <a:prstGeom prst="rect">
            <a:avLst/>
          </a:prstGeom>
          <a:effectLst>
            <a:outerShdw blurRad="12700" dist="25400" dir="2700000" rotWithShape="0">
              <a:srgbClr val="000000"/>
            </a:outerShdw>
          </a:effectLst>
        </p:spPr>
      </p:pic>
      <p:sp>
        <p:nvSpPr>
          <p:cNvPr id="91" name="Shape 91"/>
          <p:cNvSpPr/>
          <p:nvPr/>
        </p:nvSpPr>
        <p:spPr>
          <a:xfrm>
            <a:off x="25400" y="1168400"/>
            <a:ext cx="4978400" cy="37973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458772" marR="57799" lvl="0" indent="-458772" algn="l" defTabSz="1295400">
              <a:lnSpc>
                <a:spcPct val="90000"/>
              </a:lnSpc>
              <a:spcBef>
                <a:spcPts val="700"/>
              </a:spcBef>
              <a:tabLst>
                <a:tab pos="558800" algn="l"/>
                <a:tab pos="1333500" algn="l"/>
              </a:tabLst>
              <a:defRPr sz="1800">
                <a:solidFill>
                  <a:srgbClr val="000000"/>
                </a:solidFill>
              </a:defRPr>
            </a:pPr>
            <a:r>
              <a:rPr sz="3200" b="1" dirty="0">
                <a:uFill>
                  <a:solidFill>
                    <a:srgbClr val="FFFFFF"/>
                  </a:solidFill>
                </a:uFill>
                <a:latin typeface="Arial"/>
                <a:ea typeface="Arial"/>
                <a:cs typeface="Arial"/>
                <a:sym typeface="Arial"/>
              </a:rPr>
              <a:t>  d. Reaction to Brown</a:t>
            </a:r>
            <a:endParaRPr sz="3500" b="1" dirty="0">
              <a:uFill>
                <a:solidFill>
                  <a:srgbClr val="FFFFFF"/>
                </a:solidFill>
              </a:uFill>
              <a:latin typeface="Arial"/>
              <a:ea typeface="Arial"/>
              <a:cs typeface="Arial"/>
              <a:sym typeface="Arial"/>
            </a:endParaRPr>
          </a:p>
          <a:p>
            <a:pPr marL="458772" marR="57799" lvl="0" indent="-458772" algn="l" defTabSz="1295400">
              <a:lnSpc>
                <a:spcPct val="90000"/>
              </a:lnSpc>
              <a:spcBef>
                <a:spcPts val="700"/>
              </a:spcBef>
              <a:tabLst>
                <a:tab pos="558800" algn="l"/>
                <a:tab pos="1333500" algn="l"/>
              </a:tabLst>
              <a:defRPr sz="1800">
                <a:solidFill>
                  <a:srgbClr val="000000"/>
                </a:solidFill>
              </a:defRPr>
            </a:pPr>
            <a:r>
              <a:rPr sz="2800" dirty="0">
                <a:uFill>
                  <a:solidFill>
                    <a:srgbClr val="FFFFFF"/>
                  </a:solidFill>
                </a:uFill>
                <a:latin typeface="Arial"/>
                <a:ea typeface="Arial"/>
                <a:cs typeface="Arial"/>
                <a:sym typeface="Arial"/>
              </a:rPr>
              <a:t>  - state’s rights issue</a:t>
            </a:r>
          </a:p>
          <a:p>
            <a:pPr marL="458772" marR="57799" lvl="0" indent="-458772" algn="l" defTabSz="1295400">
              <a:lnSpc>
                <a:spcPct val="90000"/>
              </a:lnSpc>
              <a:spcBef>
                <a:spcPts val="700"/>
              </a:spcBef>
              <a:tabLst>
                <a:tab pos="558800" algn="l"/>
                <a:tab pos="1333500" algn="l"/>
              </a:tabLst>
              <a:defRPr sz="1800">
                <a:solidFill>
                  <a:srgbClr val="000000"/>
                </a:solidFill>
              </a:defRPr>
            </a:pPr>
            <a:r>
              <a:rPr sz="2800" dirty="0">
                <a:uFill>
                  <a:solidFill>
                    <a:srgbClr val="FFFFFF"/>
                  </a:solidFill>
                </a:uFill>
                <a:latin typeface="Arial"/>
                <a:ea typeface="Arial"/>
                <a:cs typeface="Arial"/>
                <a:sym typeface="Arial"/>
              </a:rPr>
              <a:t>  </a:t>
            </a:r>
            <a:r>
              <a:rPr sz="2800" spc="-28" dirty="0">
                <a:uFill>
                  <a:solidFill>
                    <a:srgbClr val="FFFFFF"/>
                  </a:solidFill>
                </a:uFill>
                <a:latin typeface="Arial"/>
                <a:ea typeface="Arial"/>
                <a:cs typeface="Arial"/>
                <a:sym typeface="Arial"/>
              </a:rPr>
              <a:t>- </a:t>
            </a:r>
            <a:r>
              <a:rPr sz="2800" b="1" u="sng" spc="-28" dirty="0">
                <a:uFill>
                  <a:solidFill/>
                </a:uFill>
                <a:latin typeface="Arial"/>
                <a:ea typeface="Arial"/>
                <a:cs typeface="Arial"/>
                <a:sym typeface="Arial"/>
              </a:rPr>
              <a:t>Southern Manifesto</a:t>
            </a:r>
            <a:r>
              <a:rPr sz="2800" spc="-28" dirty="0">
                <a:uFill>
                  <a:solidFill/>
                </a:uFill>
                <a:latin typeface="Arial"/>
                <a:ea typeface="Arial"/>
                <a:cs typeface="Arial"/>
                <a:sym typeface="Arial"/>
              </a:rPr>
              <a:t> -</a:t>
            </a:r>
            <a:r>
              <a:rPr sz="2800" spc="-28" dirty="0">
                <a:uFill>
                  <a:solidFill>
                    <a:srgbClr val="FFFFFF"/>
                  </a:solidFill>
                </a:uFill>
                <a:latin typeface="Arial"/>
                <a:ea typeface="Arial"/>
                <a:cs typeface="Arial"/>
                <a:sym typeface="Arial"/>
              </a:rPr>
              <a:t> 100 </a:t>
            </a:r>
            <a:r>
              <a:rPr sz="2800" spc="-28" dirty="0" smtClean="0">
                <a:uFill>
                  <a:solidFill>
                    <a:srgbClr val="FFFFFF"/>
                  </a:solidFill>
                </a:uFill>
                <a:latin typeface="Arial"/>
                <a:ea typeface="Arial"/>
                <a:cs typeface="Arial"/>
                <a:sym typeface="Arial"/>
              </a:rPr>
              <a:t>S</a:t>
            </a:r>
            <a:r>
              <a:rPr lang="en-US" sz="2800" spc="-28" dirty="0" smtClean="0">
                <a:uFill>
                  <a:solidFill>
                    <a:srgbClr val="FFFFFF"/>
                  </a:solidFill>
                </a:uFill>
                <a:latin typeface="Arial"/>
                <a:ea typeface="Arial"/>
                <a:cs typeface="Arial"/>
                <a:sym typeface="Arial"/>
              </a:rPr>
              <a:t>outhern</a:t>
            </a:r>
            <a:r>
              <a:rPr sz="2800" spc="-28" dirty="0" smtClean="0">
                <a:uFill>
                  <a:solidFill>
                    <a:srgbClr val="FFFFFF"/>
                  </a:solidFill>
                </a:uFill>
                <a:latin typeface="Arial"/>
                <a:ea typeface="Arial"/>
                <a:cs typeface="Arial"/>
                <a:sym typeface="Arial"/>
              </a:rPr>
              <a:t> </a:t>
            </a:r>
            <a:r>
              <a:rPr sz="2800" spc="-28" dirty="0">
                <a:uFill>
                  <a:solidFill>
                    <a:srgbClr val="FFFFFF"/>
                  </a:solidFill>
                </a:uFill>
                <a:latin typeface="Arial"/>
                <a:ea typeface="Arial"/>
                <a:cs typeface="Arial"/>
                <a:sym typeface="Arial"/>
              </a:rPr>
              <a:t>congressmen pledged to oppose Brown.</a:t>
            </a:r>
            <a:endParaRPr sz="2800" dirty="0">
              <a:uFill>
                <a:solidFill>
                  <a:srgbClr val="FFFFFF"/>
                </a:solidFill>
              </a:uFill>
              <a:latin typeface="Arial"/>
              <a:ea typeface="Arial"/>
              <a:cs typeface="Arial"/>
              <a:sym typeface="Arial"/>
            </a:endParaRPr>
          </a:p>
          <a:p>
            <a:pPr marL="458772" marR="57799" lvl="0" indent="-458772" algn="l" defTabSz="1295400">
              <a:lnSpc>
                <a:spcPct val="90000"/>
              </a:lnSpc>
              <a:spcBef>
                <a:spcPts val="700"/>
              </a:spcBef>
              <a:tabLst>
                <a:tab pos="558800" algn="l"/>
                <a:tab pos="1333500" algn="l"/>
              </a:tabLst>
              <a:defRPr sz="1800">
                <a:solidFill>
                  <a:srgbClr val="000000"/>
                </a:solidFill>
              </a:defRPr>
            </a:pPr>
            <a:r>
              <a:rPr sz="2800" dirty="0">
                <a:uFill>
                  <a:solidFill>
                    <a:srgbClr val="FFFFFF"/>
                  </a:solidFill>
                </a:uFill>
                <a:latin typeface="Arial"/>
                <a:ea typeface="Arial"/>
                <a:cs typeface="Arial"/>
                <a:sym typeface="Arial"/>
              </a:rPr>
              <a:t>  - </a:t>
            </a:r>
            <a:r>
              <a:rPr sz="2800" u="sng" dirty="0">
                <a:uFill>
                  <a:solidFill/>
                </a:uFill>
                <a:latin typeface="Arial"/>
                <a:ea typeface="Arial"/>
                <a:cs typeface="Arial"/>
                <a:sym typeface="Arial"/>
              </a:rPr>
              <a:t>Emmet Till</a:t>
            </a:r>
            <a:r>
              <a:rPr sz="2800" dirty="0">
                <a:uFill>
                  <a:solidFill>
                    <a:srgbClr val="FFFFFF"/>
                  </a:solidFill>
                </a:uFill>
                <a:latin typeface="Arial"/>
                <a:ea typeface="Arial"/>
                <a:cs typeface="Arial"/>
                <a:sym typeface="Arial"/>
              </a:rPr>
              <a:t> - Chicago Black teen killed in </a:t>
            </a:r>
            <a:r>
              <a:rPr sz="2800" dirty="0" smtClean="0">
                <a:uFill>
                  <a:solidFill>
                    <a:srgbClr val="FFFFFF"/>
                  </a:solidFill>
                </a:uFill>
                <a:latin typeface="Arial"/>
                <a:ea typeface="Arial"/>
                <a:cs typeface="Arial"/>
                <a:sym typeface="Arial"/>
              </a:rPr>
              <a:t>M</a:t>
            </a:r>
            <a:r>
              <a:rPr lang="en-US" sz="2800" dirty="0" smtClean="0">
                <a:uFill>
                  <a:solidFill>
                    <a:srgbClr val="FFFFFF"/>
                  </a:solidFill>
                </a:uFill>
                <a:latin typeface="Arial"/>
                <a:ea typeface="Arial"/>
                <a:cs typeface="Arial"/>
                <a:sym typeface="Arial"/>
              </a:rPr>
              <a:t>ississippi</a:t>
            </a:r>
            <a:r>
              <a:rPr sz="2800" dirty="0" smtClean="0">
                <a:uFill>
                  <a:solidFill>
                    <a:srgbClr val="FFFFFF"/>
                  </a:solidFill>
                </a:uFill>
                <a:latin typeface="Arial"/>
                <a:ea typeface="Arial"/>
                <a:cs typeface="Arial"/>
                <a:sym typeface="Arial"/>
              </a:rPr>
              <a:t>. </a:t>
            </a:r>
            <a:r>
              <a:rPr sz="2800" dirty="0">
                <a:uFill>
                  <a:solidFill>
                    <a:srgbClr val="FFFFFF"/>
                  </a:solidFill>
                </a:uFill>
                <a:latin typeface="Arial"/>
                <a:ea typeface="Arial"/>
                <a:cs typeface="Arial"/>
                <a:sym typeface="Arial"/>
              </a:rPr>
              <a:t>Confessed murderers acquitted by all-white jury.</a:t>
            </a:r>
          </a:p>
        </p:txBody>
      </p:sp>
      <p:pic>
        <p:nvPicPr>
          <p:cNvPr id="92" name="Integrated South.jpg"/>
          <p:cNvPicPr/>
          <p:nvPr/>
        </p:nvPicPr>
        <p:blipFill>
          <a:blip r:embed="rId4">
            <a:extLst/>
          </a:blip>
          <a:srcRect l="50451" t="1577" r="169" b="1054"/>
          <a:stretch>
            <a:fillRect/>
          </a:stretch>
        </p:blipFill>
        <p:spPr>
          <a:xfrm>
            <a:off x="6552607" y="4043036"/>
            <a:ext cx="6122587" cy="5003801"/>
          </a:xfrm>
          <a:prstGeom prst="rect">
            <a:avLst/>
          </a:prstGeom>
          <a:ln w="12700">
            <a:miter lim="400000"/>
          </a:ln>
          <a:effectLst>
            <a:outerShdw blurRad="228600" dist="25400" dir="2700000" rotWithShape="0">
              <a:srgbClr val="000000"/>
            </a:outerShdw>
          </a:effectLst>
        </p:spPr>
      </p:pic>
      <p:pic>
        <p:nvPicPr>
          <p:cNvPr id="93" name="emmett_dead-close-up.jpg"/>
          <p:cNvPicPr/>
          <p:nvPr/>
        </p:nvPicPr>
        <p:blipFill>
          <a:blip r:embed="rId6">
            <a:extLst/>
          </a:blip>
          <a:srcRect l="1816" r="4283" b="175"/>
          <a:stretch>
            <a:fillRect/>
          </a:stretch>
        </p:blipFill>
        <p:spPr>
          <a:xfrm>
            <a:off x="8318500" y="1175460"/>
            <a:ext cx="4546600" cy="4018840"/>
          </a:xfrm>
          <a:prstGeom prst="rect">
            <a:avLst/>
          </a:prstGeom>
          <a:ln w="12700">
            <a:miter lim="400000"/>
          </a:ln>
          <a:effectLst>
            <a:outerShdw blurRad="228600" dist="25400" dir="2700000" rotWithShape="0">
              <a:srgbClr val="000000"/>
            </a:outerShdw>
          </a:effectLst>
        </p:spPr>
      </p:pic>
      <p:pic>
        <p:nvPicPr>
          <p:cNvPr id="94" name="emmitt-till2.jpg"/>
          <p:cNvPicPr/>
          <p:nvPr/>
        </p:nvPicPr>
        <p:blipFill>
          <a:blip r:embed="rId7">
            <a:extLst/>
          </a:blip>
          <a:srcRect t="6725"/>
          <a:stretch>
            <a:fillRect/>
          </a:stretch>
        </p:blipFill>
        <p:spPr>
          <a:xfrm>
            <a:off x="5232400" y="1155700"/>
            <a:ext cx="2895600" cy="4051300"/>
          </a:xfrm>
          <a:prstGeom prst="rect">
            <a:avLst/>
          </a:prstGeom>
          <a:ln w="12700">
            <a:miter lim="400000"/>
          </a:ln>
          <a:effectLst>
            <a:outerShdw blurRad="228600" dist="25400" dir="2700000" rotWithShape="0">
              <a:srgbClr val="000000"/>
            </a:outerShdw>
          </a:effectLst>
        </p:spPr>
      </p:pic>
      <p:grpSp>
        <p:nvGrpSpPr>
          <p:cNvPr id="97" name="Group 97"/>
          <p:cNvGrpSpPr/>
          <p:nvPr/>
        </p:nvGrpSpPr>
        <p:grpSpPr>
          <a:xfrm>
            <a:off x="-1" y="12699"/>
            <a:ext cx="14392895" cy="1968501"/>
            <a:chOff x="0" y="531845"/>
            <a:chExt cx="14392893" cy="1968500"/>
          </a:xfrm>
        </p:grpSpPr>
        <p:sp>
          <p:nvSpPr>
            <p:cNvPr id="95" name="Shape 95"/>
            <p:cNvSpPr/>
            <p:nvPr/>
          </p:nvSpPr>
          <p:spPr>
            <a:xfrm>
              <a:off x="918192" y="531845"/>
              <a:ext cx="13474701" cy="1968500"/>
            </a:xfrm>
            <a:prstGeom prst="rect">
              <a:avLst/>
            </a:prstGeom>
            <a:noFill/>
            <a:ln w="12700" cap="flat">
              <a:noFill/>
              <a:miter lim="400000"/>
            </a:ln>
            <a:effectLst>
              <a:outerShdw blurRad="12700" dist="12700" dir="16080000" rotWithShape="0">
                <a:srgbClr val="000000"/>
              </a:outerShdw>
            </a:effectLst>
            <a:extLst>
              <a:ext uri="{C572A759-6A51-4108-AA02-DFA0A04FC94B}">
                <ma14:wrappingTextBoxFlag xmlns="" xmlns:ma14="http://schemas.microsoft.com/office/mac/drawingml/2011/main" val="1"/>
              </a:ext>
            </a:extLst>
          </p:spPr>
          <p:txBody>
            <a:bodyPr wrap="square" lIns="0" tIns="0" rIns="0" bIns="0" numCol="1" anchor="t">
              <a:noAutofit/>
            </a:bodyPr>
            <a:lstStyle/>
            <a:p>
              <a:pPr lvl="0" algn="l" defTabSz="647700">
                <a:lnSpc>
                  <a:spcPts val="115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800">
                  <a:solidFill>
                    <a:srgbClr val="000000"/>
                  </a:solidFill>
                </a:defRPr>
              </a:pP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CIVIL</a:t>
              </a:r>
              <a:r>
                <a:rPr sz="11000" spc="-2420"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RIGHTS</a:t>
              </a:r>
              <a:r>
                <a:rPr sz="2700" spc="-215"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3700" spc="-296" dirty="0">
                  <a:solidFill>
                    <a:srgbClr val="FFFFFF"/>
                  </a:solidFill>
                  <a:effectLst>
                    <a:outerShdw blurRad="241300" dist="12700" dir="16080000" rotWithShape="0">
                      <a:srgbClr val="000000"/>
                    </a:outerShdw>
                  </a:effectLst>
                  <a:latin typeface="Arial Black"/>
                  <a:ea typeface="Arial Black"/>
                  <a:cs typeface="Arial Black"/>
                  <a:sym typeface="Arial Black"/>
                </a:rPr>
                <a:t>MOVEMENT</a:t>
              </a:r>
            </a:p>
          </p:txBody>
        </p:sp>
        <p:sp>
          <p:nvSpPr>
            <p:cNvPr id="96" name="Shape 96"/>
            <p:cNvSpPr/>
            <p:nvPr/>
          </p:nvSpPr>
          <p:spPr>
            <a:xfrm>
              <a:off x="0" y="923990"/>
              <a:ext cx="1071648" cy="762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lgn="l" defTabSz="647700">
                <a:lnSpc>
                  <a:spcPts val="27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3700" spc="-296">
                  <a:effectLst>
                    <a:outerShdw blurRad="241300" dist="12700" dir="16080000" rotWithShape="0">
                      <a:srgbClr val="000000"/>
                    </a:outerShdw>
                  </a:effectLst>
                  <a:latin typeface="Arial Black"/>
                  <a:ea typeface="Arial Black"/>
                  <a:cs typeface="Arial Black"/>
                  <a:sym typeface="Arial Black"/>
                </a:defRPr>
              </a:lvl1pPr>
            </a:lstStyle>
            <a:p>
              <a:pPr lvl="0">
                <a:defRPr sz="1800" spc="0">
                  <a:solidFill>
                    <a:srgbClr val="000000"/>
                  </a:solidFill>
                  <a:effectLst/>
                </a:defRPr>
              </a:pPr>
              <a:r>
                <a:rPr sz="3700" spc="-296" dirty="0">
                  <a:solidFill>
                    <a:srgbClr val="FFFFFF"/>
                  </a:solidFill>
                  <a:effectLst>
                    <a:outerShdw blurRad="241300" dist="12700" dir="16080000" rotWithShape="0">
                      <a:srgbClr val="000000"/>
                    </a:outerShdw>
                  </a:effectLst>
                </a:rPr>
                <a:t>THE</a:t>
              </a:r>
            </a:p>
          </p:txBody>
        </p:sp>
      </p:grpSp>
    </p:spTree>
    <p:extLst>
      <p:ext uri="{BB962C8B-B14F-4D97-AF65-F5344CB8AC3E}">
        <p14:creationId xmlns:p14="http://schemas.microsoft.com/office/powerpoint/2010/main" val="3688923555"/>
      </p:ext>
    </p:extLst>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1000"/>
                                        <p:tgtEl>
                                          <p:spTgt spid="91"/>
                                        </p:tgtEl>
                                      </p:cBhvr>
                                    </p:animEffect>
                                    <p:anim calcmode="lin" valueType="num">
                                      <p:cBhvr>
                                        <p:cTn id="12" dur="1000" fill="hold"/>
                                        <p:tgtEl>
                                          <p:spTgt spid="91"/>
                                        </p:tgtEl>
                                        <p:attrNameLst>
                                          <p:attrName>ppt_x</p:attrName>
                                        </p:attrNameLst>
                                      </p:cBhvr>
                                      <p:tavLst>
                                        <p:tav tm="0">
                                          <p:val>
                                            <p:strVal val="#ppt_x"/>
                                          </p:val>
                                        </p:tav>
                                        <p:tav tm="100000">
                                          <p:val>
                                            <p:strVal val="#ppt_x"/>
                                          </p:val>
                                        </p:tav>
                                      </p:tavLst>
                                    </p:anim>
                                    <p:anim calcmode="lin" valueType="num">
                                      <p:cBhvr>
                                        <p:cTn id="13"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iterate>
                                    <p:tmAbs val="0"/>
                                  </p:iterate>
                                  <p:childTnLst>
                                    <p:set>
                                      <p:cBhvr>
                                        <p:cTn id="17" fill="hold"/>
                                        <p:tgtEl>
                                          <p:spTgt spid="88"/>
                                        </p:tgtEl>
                                        <p:attrNameLst>
                                          <p:attrName>style.visibility</p:attrName>
                                        </p:attrNameLst>
                                      </p:cBhvr>
                                      <p:to>
                                        <p:strVal val="visible"/>
                                      </p:to>
                                    </p:set>
                                    <p:anim calcmode="lin" valueType="num">
                                      <p:cBhvr>
                                        <p:cTn id="18" dur="1000" fill="hold"/>
                                        <p:tgtEl>
                                          <p:spTgt spid="88"/>
                                        </p:tgtEl>
                                        <p:attrNameLst>
                                          <p:attrName>ppt_x</p:attrName>
                                        </p:attrNameLst>
                                      </p:cBhvr>
                                      <p:tavLst>
                                        <p:tav tm="0">
                                          <p:val>
                                            <p:strVal val="0-#ppt_w/2"/>
                                          </p:val>
                                        </p:tav>
                                        <p:tav tm="100000">
                                          <p:val>
                                            <p:strVal val="#ppt_x"/>
                                          </p:val>
                                        </p:tav>
                                      </p:tavLst>
                                    </p:anim>
                                    <p:anim calcmode="lin" valueType="num">
                                      <p:cBhvr>
                                        <p:cTn id="19" dur="1000" fill="hold"/>
                                        <p:tgtEl>
                                          <p:spTgt spid="88"/>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iterate>
                                    <p:tmAbs val="0"/>
                                  </p:iterate>
                                  <p:childTnLst>
                                    <p:set>
                                      <p:cBhvr>
                                        <p:cTn id="21" fill="hold"/>
                                        <p:tgtEl>
                                          <p:spTgt spid="92"/>
                                        </p:tgtEl>
                                        <p:attrNameLst>
                                          <p:attrName>style.visibility</p:attrName>
                                        </p:attrNameLst>
                                      </p:cBhvr>
                                      <p:to>
                                        <p:strVal val="visible"/>
                                      </p:to>
                                    </p:set>
                                    <p:anim calcmode="lin" valueType="num">
                                      <p:cBhvr>
                                        <p:cTn id="22" dur="1000" fill="hold"/>
                                        <p:tgtEl>
                                          <p:spTgt spid="92"/>
                                        </p:tgtEl>
                                        <p:attrNameLst>
                                          <p:attrName>ppt_x</p:attrName>
                                        </p:attrNameLst>
                                      </p:cBhvr>
                                      <p:tavLst>
                                        <p:tav tm="0">
                                          <p:val>
                                            <p:strVal val="0-#ppt_w/2"/>
                                          </p:val>
                                        </p:tav>
                                        <p:tav tm="100000">
                                          <p:val>
                                            <p:strVal val="#ppt_x"/>
                                          </p:val>
                                        </p:tav>
                                      </p:tavLst>
                                    </p:anim>
                                    <p:anim calcmode="lin" valueType="num">
                                      <p:cBhvr>
                                        <p:cTn id="23" dur="1000" fill="hold"/>
                                        <p:tgtEl>
                                          <p:spTgt spid="9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2" fill="hold" grpId="1" nodeType="clickEffect">
                                  <p:stCondLst>
                                    <p:cond delay="0"/>
                                  </p:stCondLst>
                                  <p:iterate>
                                    <p:tmAbs val="0"/>
                                  </p:iterate>
                                  <p:childTnLst>
                                    <p:anim calcmode="lin" valueType="num">
                                      <p:cBhvr>
                                        <p:cTn id="27" dur="1000" fill="hold"/>
                                        <p:tgtEl>
                                          <p:spTgt spid="88"/>
                                        </p:tgtEl>
                                        <p:attrNameLst>
                                          <p:attrName>ppt_x</p:attrName>
                                        </p:attrNameLst>
                                      </p:cBhvr>
                                      <p:tavLst>
                                        <p:tav tm="0">
                                          <p:val>
                                            <p:strVal val="ppt_x"/>
                                          </p:val>
                                        </p:tav>
                                        <p:tav tm="100000">
                                          <p:val>
                                            <p:strVal val="1+ppt_w/2"/>
                                          </p:val>
                                        </p:tav>
                                      </p:tavLst>
                                    </p:anim>
                                    <p:anim calcmode="lin" valueType="num">
                                      <p:cBhvr>
                                        <p:cTn id="28" dur="1000" fill="hold"/>
                                        <p:tgtEl>
                                          <p:spTgt spid="88"/>
                                        </p:tgtEl>
                                        <p:attrNameLst>
                                          <p:attrName>ppt_y</p:attrName>
                                        </p:attrNameLst>
                                      </p:cBhvr>
                                      <p:tavLst>
                                        <p:tav tm="0">
                                          <p:val>
                                            <p:strVal val="ppt_y"/>
                                          </p:val>
                                        </p:tav>
                                        <p:tav tm="100000">
                                          <p:val>
                                            <p:strVal val="ppt_y"/>
                                          </p:val>
                                        </p:tav>
                                      </p:tavLst>
                                    </p:anim>
                                    <p:set>
                                      <p:cBhvr>
                                        <p:cTn id="29" fill="hold">
                                          <p:stCondLst>
                                            <p:cond delay="999"/>
                                          </p:stCondLst>
                                        </p:cTn>
                                        <p:tgtEl>
                                          <p:spTgt spid="88"/>
                                        </p:tgtEl>
                                        <p:attrNameLst>
                                          <p:attrName>style.visibility</p:attrName>
                                        </p:attrNameLst>
                                      </p:cBhvr>
                                      <p:to>
                                        <p:strVal val="hidden"/>
                                      </p:to>
                                    </p:set>
                                  </p:childTnLst>
                                </p:cTn>
                              </p:par>
                              <p:par>
                                <p:cTn id="30" presetID="2" presetClass="exit" presetSubtype="2" fill="hold" grpId="1" nodeType="withEffect">
                                  <p:stCondLst>
                                    <p:cond delay="0"/>
                                  </p:stCondLst>
                                  <p:iterate>
                                    <p:tmAbs val="0"/>
                                  </p:iterate>
                                  <p:childTnLst>
                                    <p:anim calcmode="lin" valueType="num">
                                      <p:cBhvr>
                                        <p:cTn id="31" dur="1000" fill="hold"/>
                                        <p:tgtEl>
                                          <p:spTgt spid="92"/>
                                        </p:tgtEl>
                                        <p:attrNameLst>
                                          <p:attrName>ppt_x</p:attrName>
                                        </p:attrNameLst>
                                      </p:cBhvr>
                                      <p:tavLst>
                                        <p:tav tm="0">
                                          <p:val>
                                            <p:strVal val="ppt_x"/>
                                          </p:val>
                                        </p:tav>
                                        <p:tav tm="100000">
                                          <p:val>
                                            <p:strVal val="1+ppt_w/2"/>
                                          </p:val>
                                        </p:tav>
                                      </p:tavLst>
                                    </p:anim>
                                    <p:anim calcmode="lin" valueType="num">
                                      <p:cBhvr>
                                        <p:cTn id="32" dur="1000" fill="hold"/>
                                        <p:tgtEl>
                                          <p:spTgt spid="92"/>
                                        </p:tgtEl>
                                        <p:attrNameLst>
                                          <p:attrName>ppt_y</p:attrName>
                                        </p:attrNameLst>
                                      </p:cBhvr>
                                      <p:tavLst>
                                        <p:tav tm="0">
                                          <p:val>
                                            <p:strVal val="ppt_y"/>
                                          </p:val>
                                        </p:tav>
                                        <p:tav tm="100000">
                                          <p:val>
                                            <p:strVal val="ppt_y"/>
                                          </p:val>
                                        </p:tav>
                                      </p:tavLst>
                                    </p:anim>
                                    <p:set>
                                      <p:cBhvr>
                                        <p:cTn id="33" fill="hold">
                                          <p:stCondLst>
                                            <p:cond delay="999"/>
                                          </p:stCondLst>
                                        </p:cTn>
                                        <p:tgtEl>
                                          <p:spTgt spid="9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iterate>
                                    <p:tmAbs val="0"/>
                                  </p:iterate>
                                  <p:childTnLst>
                                    <p:set>
                                      <p:cBhvr>
                                        <p:cTn id="37" fill="hold"/>
                                        <p:tgtEl>
                                          <p:spTgt spid="94"/>
                                        </p:tgtEl>
                                        <p:attrNameLst>
                                          <p:attrName>style.visibility</p:attrName>
                                        </p:attrNameLst>
                                      </p:cBhvr>
                                      <p:to>
                                        <p:strVal val="visible"/>
                                      </p:to>
                                    </p:set>
                                    <p:anim calcmode="lin" valueType="num">
                                      <p:cBhvr>
                                        <p:cTn id="38" dur="1000" fill="hold"/>
                                        <p:tgtEl>
                                          <p:spTgt spid="94"/>
                                        </p:tgtEl>
                                        <p:attrNameLst>
                                          <p:attrName>ppt_x</p:attrName>
                                        </p:attrNameLst>
                                      </p:cBhvr>
                                      <p:tavLst>
                                        <p:tav tm="0">
                                          <p:val>
                                            <p:strVal val="0-#ppt_w/2"/>
                                          </p:val>
                                        </p:tav>
                                        <p:tav tm="100000">
                                          <p:val>
                                            <p:strVal val="#ppt_x"/>
                                          </p:val>
                                        </p:tav>
                                      </p:tavLst>
                                    </p:anim>
                                    <p:anim calcmode="lin" valueType="num">
                                      <p:cBhvr>
                                        <p:cTn id="39" dur="1000" fill="hold"/>
                                        <p:tgtEl>
                                          <p:spTgt spid="94"/>
                                        </p:tgtEl>
                                        <p:attrNameLst>
                                          <p:attrName>ppt_y</p:attrName>
                                        </p:attrNameLst>
                                      </p:cBhvr>
                                      <p:tavLst>
                                        <p:tav tm="0">
                                          <p:val>
                                            <p:strVal val="#ppt_y"/>
                                          </p:val>
                                        </p:tav>
                                        <p:tav tm="100000">
                                          <p:val>
                                            <p:strVal val="#ppt_y"/>
                                          </p:val>
                                        </p:tav>
                                      </p:tavLst>
                                    </p:anim>
                                  </p:childTnLst>
                                </p:cTn>
                              </p:par>
                            </p:childTnLst>
                          </p:cTn>
                        </p:par>
                        <p:par>
                          <p:cTn id="40" fill="hold">
                            <p:stCondLst>
                              <p:cond delay="1000"/>
                            </p:stCondLst>
                            <p:childTnLst>
                              <p:par>
                                <p:cTn id="41" presetID="2" presetClass="entr" presetSubtype="8" fill="hold" grpId="0" nodeType="afterEffect">
                                  <p:stCondLst>
                                    <p:cond delay="0"/>
                                  </p:stCondLst>
                                  <p:iterate>
                                    <p:tmAbs val="0"/>
                                  </p:iterate>
                                  <p:childTnLst>
                                    <p:set>
                                      <p:cBhvr>
                                        <p:cTn id="42" fill="hold"/>
                                        <p:tgtEl>
                                          <p:spTgt spid="93"/>
                                        </p:tgtEl>
                                        <p:attrNameLst>
                                          <p:attrName>style.visibility</p:attrName>
                                        </p:attrNameLst>
                                      </p:cBhvr>
                                      <p:to>
                                        <p:strVal val="visible"/>
                                      </p:to>
                                    </p:set>
                                    <p:anim calcmode="lin" valueType="num">
                                      <p:cBhvr>
                                        <p:cTn id="43" dur="1000" fill="hold"/>
                                        <p:tgtEl>
                                          <p:spTgt spid="93"/>
                                        </p:tgtEl>
                                        <p:attrNameLst>
                                          <p:attrName>ppt_x</p:attrName>
                                        </p:attrNameLst>
                                      </p:cBhvr>
                                      <p:tavLst>
                                        <p:tav tm="0">
                                          <p:val>
                                            <p:strVal val="0-#ppt_w/2"/>
                                          </p:val>
                                        </p:tav>
                                        <p:tav tm="100000">
                                          <p:val>
                                            <p:strVal val="#ppt_x"/>
                                          </p:val>
                                        </p:tav>
                                      </p:tavLst>
                                    </p:anim>
                                    <p:anim calcmode="lin" valueType="num">
                                      <p:cBhvr>
                                        <p:cTn id="44" dur="1000" fill="hold"/>
                                        <p:tgtEl>
                                          <p:spTgt spid="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advAuto="0"/>
      <p:bldP spid="88" grpId="1" animBg="1" advAuto="0"/>
      <p:bldP spid="90" grpId="0" animBg="1" advAuto="0"/>
      <p:bldP spid="91" grpId="0" animBg="1" advAuto="0"/>
      <p:bldP spid="92" grpId="0" animBg="1" advAuto="0"/>
      <p:bldP spid="92" grpId="1" animBg="1" advAuto="0"/>
      <p:bldP spid="93" grpId="0" animBg="1" advAuto="0"/>
      <p:bldP spid="94"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7b1dc4a3c095541e59e9ba289194d791.jpg"/>
          <p:cNvPicPr/>
          <p:nvPr/>
        </p:nvPicPr>
        <p:blipFill>
          <a:blip r:embed="rId3">
            <a:extLst/>
          </a:blip>
          <a:stretch>
            <a:fillRect/>
          </a:stretch>
        </p:blipFill>
        <p:spPr>
          <a:xfrm>
            <a:off x="-12700" y="112104"/>
            <a:ext cx="13059259" cy="9512301"/>
          </a:xfrm>
          <a:prstGeom prst="rect">
            <a:avLst/>
          </a:prstGeom>
          <a:ln w="12700">
            <a:miter lim="400000"/>
          </a:ln>
        </p:spPr>
      </p:pic>
      <p:grpSp>
        <p:nvGrpSpPr>
          <p:cNvPr id="11" name="Group 10"/>
          <p:cNvGrpSpPr/>
          <p:nvPr/>
        </p:nvGrpSpPr>
        <p:grpSpPr>
          <a:xfrm>
            <a:off x="-152400" y="-152400"/>
            <a:ext cx="14418294" cy="2249457"/>
            <a:chOff x="-25400" y="-762000"/>
            <a:chExt cx="14418294" cy="2249457"/>
          </a:xfrm>
        </p:grpSpPr>
        <p:sp>
          <p:nvSpPr>
            <p:cNvPr id="12" name="Shape 227"/>
            <p:cNvSpPr/>
            <p:nvPr/>
          </p:nvSpPr>
          <p:spPr>
            <a:xfrm>
              <a:off x="-25400" y="-762000"/>
              <a:ext cx="13055600" cy="1790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grpSp>
          <p:nvGrpSpPr>
            <p:cNvPr id="13" name="Group 231"/>
            <p:cNvGrpSpPr/>
            <p:nvPr/>
          </p:nvGrpSpPr>
          <p:grpSpPr>
            <a:xfrm>
              <a:off x="-1" y="-481044"/>
              <a:ext cx="14392895" cy="1968501"/>
              <a:chOff x="0" y="38102"/>
              <a:chExt cx="14392893" cy="1968500"/>
            </a:xfrm>
          </p:grpSpPr>
          <p:sp>
            <p:nvSpPr>
              <p:cNvPr id="14" name="Shape 229"/>
              <p:cNvSpPr/>
              <p:nvPr/>
            </p:nvSpPr>
            <p:spPr>
              <a:xfrm>
                <a:off x="918192" y="38102"/>
                <a:ext cx="13474701" cy="1968500"/>
              </a:xfrm>
              <a:prstGeom prst="rect">
                <a:avLst/>
              </a:prstGeom>
              <a:noFill/>
              <a:ln w="12700" cap="flat">
                <a:noFill/>
                <a:miter lim="400000"/>
              </a:ln>
              <a:effectLst>
                <a:outerShdw blurRad="12700" dist="12700" dir="16080000" rotWithShape="0">
                  <a:srgbClr val="000000"/>
                </a:outerShdw>
              </a:effectLst>
              <a:extLst>
                <a:ext uri="{C572A759-6A51-4108-AA02-DFA0A04FC94B}">
                  <ma14:wrappingTextBoxFlag xmlns="" xmlns:ma14="http://schemas.microsoft.com/office/mac/drawingml/2011/main" val="1"/>
                </a:ext>
              </a:extLst>
            </p:spPr>
            <p:txBody>
              <a:bodyPr wrap="square" lIns="0" tIns="0" rIns="0" bIns="0" numCol="1" anchor="t">
                <a:noAutofit/>
              </a:bodyPr>
              <a:lstStyle/>
              <a:p>
                <a:pPr lvl="0" algn="l">
                  <a:lnSpc>
                    <a:spcPts val="115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800"/>
                </a:pP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CIVIL</a:t>
                </a:r>
                <a:r>
                  <a:rPr sz="11000" spc="-2420"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RIGHTS</a:t>
                </a:r>
                <a:r>
                  <a:rPr sz="2700" spc="-215"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3700" spc="-296" dirty="0">
                    <a:solidFill>
                      <a:srgbClr val="FFFFFF"/>
                    </a:solidFill>
                    <a:effectLst>
                      <a:outerShdw blurRad="241300" dist="12700" dir="16080000" rotWithShape="0">
                        <a:srgbClr val="000000"/>
                      </a:outerShdw>
                    </a:effectLst>
                    <a:latin typeface="Arial Black"/>
                    <a:ea typeface="Arial Black"/>
                    <a:cs typeface="Arial Black"/>
                    <a:sym typeface="Arial Black"/>
                  </a:rPr>
                  <a:t>MOVEMENT</a:t>
                </a:r>
              </a:p>
            </p:txBody>
          </p:sp>
          <p:sp>
            <p:nvSpPr>
              <p:cNvPr id="15" name="Shape 230"/>
              <p:cNvSpPr/>
              <p:nvPr/>
            </p:nvSpPr>
            <p:spPr>
              <a:xfrm>
                <a:off x="0" y="392145"/>
                <a:ext cx="1071648" cy="762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lgn="l">
                  <a:lnSpc>
                    <a:spcPts val="27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3700" spc="-296">
                    <a:solidFill>
                      <a:srgbClr val="FFFFFF"/>
                    </a:solidFill>
                    <a:effectLst>
                      <a:outerShdw blurRad="241300" dist="12700" dir="16080000" rotWithShape="0">
                        <a:srgbClr val="000000"/>
                      </a:outerShdw>
                    </a:effectLst>
                    <a:latin typeface="Arial Black"/>
                    <a:ea typeface="Arial Black"/>
                    <a:cs typeface="Arial Black"/>
                    <a:sym typeface="Arial Black"/>
                  </a:defRPr>
                </a:lvl1pPr>
              </a:lstStyle>
              <a:p>
                <a:pPr lvl="0">
                  <a:defRPr sz="1800" spc="0">
                    <a:solidFill>
                      <a:srgbClr val="000000"/>
                    </a:solidFill>
                    <a:effectLst/>
                  </a:defRPr>
                </a:pPr>
                <a:r>
                  <a:rPr sz="3700" spc="-296">
                    <a:solidFill>
                      <a:srgbClr val="FFFFFF"/>
                    </a:solidFill>
                    <a:effectLst>
                      <a:outerShdw blurRad="241300" dist="12700" dir="16080000" rotWithShape="0">
                        <a:srgbClr val="000000"/>
                      </a:outerShdw>
                    </a:effectLst>
                  </a:rPr>
                  <a:t>THE</a:t>
                </a:r>
              </a:p>
            </p:txBody>
          </p:sp>
        </p:grpSp>
      </p:grpSp>
      <p:pic>
        <p:nvPicPr>
          <p:cNvPr id="27" name="Picture 26"/>
          <p:cNvPicPr/>
          <p:nvPr/>
        </p:nvPicPr>
        <p:blipFill>
          <a:blip r:embed="rId4">
            <a:alphaModFix amt="70000"/>
            <a:extLst/>
          </a:blip>
          <a:stretch>
            <a:fillRect/>
          </a:stretch>
        </p:blipFill>
        <p:spPr>
          <a:xfrm>
            <a:off x="38100" y="1155700"/>
            <a:ext cx="4876800" cy="8102600"/>
          </a:xfrm>
          <a:prstGeom prst="rect">
            <a:avLst/>
          </a:prstGeom>
          <a:effectLst>
            <a:outerShdw blurRad="12700" dist="25400" dir="2700000" rotWithShape="0">
              <a:srgbClr val="000000"/>
            </a:outerShdw>
          </a:effectLst>
        </p:spPr>
      </p:pic>
      <p:sp>
        <p:nvSpPr>
          <p:cNvPr id="28" name="Shape 28"/>
          <p:cNvSpPr/>
          <p:nvPr/>
        </p:nvSpPr>
        <p:spPr>
          <a:xfrm>
            <a:off x="-25400" y="9156700"/>
            <a:ext cx="13055600" cy="1790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sp>
        <p:nvSpPr>
          <p:cNvPr id="29" name="Shape 29"/>
          <p:cNvSpPr/>
          <p:nvPr/>
        </p:nvSpPr>
        <p:spPr>
          <a:xfrm>
            <a:off x="-101600" y="1371600"/>
            <a:ext cx="5080000" cy="662796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458772" marR="57799" lvl="0" indent="-458772" algn="l" defTabSz="1295400">
              <a:lnSpc>
                <a:spcPct val="90000"/>
              </a:lnSpc>
              <a:spcBef>
                <a:spcPts val="700"/>
              </a:spcBef>
              <a:tabLst>
                <a:tab pos="558800" algn="l"/>
                <a:tab pos="1333500" algn="l"/>
              </a:tabLst>
              <a:defRPr sz="1800"/>
            </a:pPr>
            <a:r>
              <a:rPr lang="en-US" sz="3900" b="1" dirty="0" smtClean="0">
                <a:uFill>
                  <a:solidFill>
                    <a:srgbClr val="FFFFFF"/>
                  </a:solidFill>
                </a:uFill>
                <a:latin typeface="Arial"/>
                <a:ea typeface="Arial"/>
                <a:cs typeface="Arial"/>
                <a:sym typeface="Arial"/>
              </a:rPr>
              <a:t>   </a:t>
            </a:r>
            <a:r>
              <a:rPr sz="3900" b="1" dirty="0" smtClean="0">
                <a:uFill>
                  <a:solidFill>
                    <a:srgbClr val="FFFFFF"/>
                  </a:solidFill>
                </a:uFill>
                <a:latin typeface="Arial"/>
                <a:ea typeface="Arial"/>
                <a:cs typeface="Arial"/>
                <a:sym typeface="Arial"/>
              </a:rPr>
              <a:t>I</a:t>
            </a:r>
            <a:r>
              <a:rPr sz="3900" b="1" dirty="0">
                <a:uFill>
                  <a:solidFill>
                    <a:srgbClr val="FFFFFF"/>
                  </a:solidFill>
                </a:uFill>
                <a:latin typeface="Arial"/>
                <a:ea typeface="Arial"/>
                <a:cs typeface="Arial"/>
                <a:sym typeface="Arial"/>
              </a:rPr>
              <a:t>. Little Rock -</a:t>
            </a:r>
            <a:r>
              <a:rPr sz="3300" b="1" dirty="0">
                <a:uFill>
                  <a:solidFill>
                    <a:srgbClr val="FFFFFF"/>
                  </a:solidFill>
                </a:uFill>
                <a:latin typeface="Arial"/>
                <a:ea typeface="Arial"/>
                <a:cs typeface="Arial"/>
                <a:sym typeface="Arial"/>
              </a:rPr>
              <a:t>1957</a:t>
            </a:r>
          </a:p>
          <a:p>
            <a:pPr marL="458772" marR="57799" lvl="1" indent="-115872" algn="l" defTabSz="1295400">
              <a:lnSpc>
                <a:spcPct val="90000"/>
              </a:lnSpc>
              <a:spcBef>
                <a:spcPts val="1300"/>
              </a:spcBef>
              <a:tabLst>
                <a:tab pos="558800" algn="l"/>
                <a:tab pos="1333500" algn="l"/>
              </a:tabLst>
              <a:defRPr sz="1800"/>
            </a:pPr>
            <a:r>
              <a:rPr sz="2800" b="1" dirty="0">
                <a:uFill>
                  <a:solidFill>
                    <a:srgbClr val="FFFFFF"/>
                  </a:solidFill>
                </a:uFill>
                <a:latin typeface="Arial"/>
                <a:ea typeface="Arial"/>
                <a:cs typeface="Arial"/>
                <a:sym typeface="Arial"/>
              </a:rPr>
              <a:t>- </a:t>
            </a:r>
            <a:r>
              <a:rPr sz="2800" u="sng" dirty="0">
                <a:uFill>
                  <a:solidFill/>
                </a:uFill>
                <a:latin typeface="Arial"/>
                <a:ea typeface="Arial"/>
                <a:cs typeface="Arial"/>
                <a:sym typeface="Arial"/>
              </a:rPr>
              <a:t>Gov</a:t>
            </a:r>
            <a:r>
              <a:rPr sz="2800" dirty="0">
                <a:uFill>
                  <a:solidFill/>
                </a:uFill>
                <a:latin typeface="Arial"/>
                <a:ea typeface="Arial"/>
                <a:cs typeface="Arial"/>
                <a:sym typeface="Arial"/>
              </a:rPr>
              <a:t>. </a:t>
            </a:r>
            <a:r>
              <a:rPr sz="2800" u="sng" dirty="0">
                <a:uFill>
                  <a:solidFill/>
                </a:uFill>
                <a:latin typeface="Arial"/>
                <a:ea typeface="Arial"/>
                <a:cs typeface="Arial"/>
                <a:sym typeface="Arial"/>
              </a:rPr>
              <a:t>Orval </a:t>
            </a:r>
            <a:r>
              <a:rPr sz="2800" u="sng" dirty="0" err="1">
                <a:uFill>
                  <a:solidFill/>
                </a:uFill>
                <a:latin typeface="Arial"/>
                <a:ea typeface="Arial"/>
                <a:cs typeface="Arial"/>
                <a:sym typeface="Arial"/>
              </a:rPr>
              <a:t>Faubus</a:t>
            </a:r>
            <a:r>
              <a:rPr sz="2800" dirty="0">
                <a:uFill>
                  <a:solidFill>
                    <a:srgbClr val="FFFFFF"/>
                  </a:solidFill>
                </a:uFill>
                <a:latin typeface="Arial"/>
                <a:ea typeface="Arial"/>
                <a:cs typeface="Arial"/>
                <a:sym typeface="Arial"/>
              </a:rPr>
              <a:t> refused integration in </a:t>
            </a:r>
            <a:r>
              <a:rPr sz="2800" dirty="0" smtClean="0">
                <a:uFill>
                  <a:solidFill>
                    <a:srgbClr val="FFFFFF"/>
                  </a:solidFill>
                </a:uFill>
                <a:latin typeface="Arial"/>
                <a:ea typeface="Arial"/>
                <a:cs typeface="Arial"/>
                <a:sym typeface="Arial"/>
              </a:rPr>
              <a:t>L</a:t>
            </a:r>
            <a:r>
              <a:rPr lang="en-US" sz="2800" dirty="0" smtClean="0">
                <a:uFill>
                  <a:solidFill>
                    <a:srgbClr val="FFFFFF"/>
                  </a:solidFill>
                </a:uFill>
                <a:latin typeface="Arial"/>
                <a:ea typeface="Arial"/>
                <a:cs typeface="Arial"/>
                <a:sym typeface="Arial"/>
              </a:rPr>
              <a:t>i</a:t>
            </a:r>
            <a:r>
              <a:rPr sz="2800" dirty="0" smtClean="0">
                <a:uFill>
                  <a:solidFill>
                    <a:srgbClr val="FFFFFF"/>
                  </a:solidFill>
                </a:uFill>
                <a:latin typeface="Arial"/>
                <a:ea typeface="Arial"/>
                <a:cs typeface="Arial"/>
                <a:sym typeface="Arial"/>
              </a:rPr>
              <a:t>t</a:t>
            </a:r>
            <a:r>
              <a:rPr lang="en-US" sz="2800" dirty="0" smtClean="0">
                <a:uFill>
                  <a:solidFill>
                    <a:srgbClr val="FFFFFF"/>
                  </a:solidFill>
                </a:uFill>
                <a:latin typeface="Arial"/>
                <a:ea typeface="Arial"/>
                <a:cs typeface="Arial"/>
                <a:sym typeface="Arial"/>
              </a:rPr>
              <a:t>tle </a:t>
            </a:r>
            <a:r>
              <a:rPr sz="2800" dirty="0" smtClean="0">
                <a:uFill>
                  <a:solidFill>
                    <a:srgbClr val="FFFFFF"/>
                  </a:solidFill>
                </a:uFill>
                <a:latin typeface="Arial"/>
                <a:ea typeface="Arial"/>
                <a:cs typeface="Arial"/>
                <a:sym typeface="Arial"/>
              </a:rPr>
              <a:t>R</a:t>
            </a:r>
            <a:r>
              <a:rPr lang="en-US" sz="2800" dirty="0" smtClean="0">
                <a:uFill>
                  <a:solidFill>
                    <a:srgbClr val="FFFFFF"/>
                  </a:solidFill>
                </a:uFill>
                <a:latin typeface="Arial"/>
                <a:ea typeface="Arial"/>
                <a:cs typeface="Arial"/>
                <a:sym typeface="Arial"/>
              </a:rPr>
              <a:t>o</a:t>
            </a:r>
            <a:r>
              <a:rPr sz="2800" dirty="0" smtClean="0">
                <a:uFill>
                  <a:solidFill>
                    <a:srgbClr val="FFFFFF"/>
                  </a:solidFill>
                </a:uFill>
                <a:latin typeface="Arial"/>
                <a:ea typeface="Arial"/>
                <a:cs typeface="Arial"/>
                <a:sym typeface="Arial"/>
              </a:rPr>
              <a:t>ck </a:t>
            </a:r>
            <a:r>
              <a:rPr sz="2800" dirty="0">
                <a:uFill>
                  <a:solidFill>
                    <a:srgbClr val="FFFFFF"/>
                  </a:solidFill>
                </a:uFill>
                <a:latin typeface="Arial"/>
                <a:ea typeface="Arial"/>
                <a:cs typeface="Arial"/>
                <a:sym typeface="Arial"/>
              </a:rPr>
              <a:t>HS</a:t>
            </a:r>
          </a:p>
          <a:p>
            <a:pPr marL="458772" marR="57799" lvl="1" indent="-115872" algn="l" defTabSz="1295400">
              <a:lnSpc>
                <a:spcPct val="30000"/>
              </a:lnSpc>
              <a:tabLst>
                <a:tab pos="558800" algn="l"/>
                <a:tab pos="1333500" algn="l"/>
              </a:tabLst>
              <a:defRPr sz="1800"/>
            </a:pPr>
            <a:endParaRPr sz="2800" dirty="0">
              <a:uFill>
                <a:solidFill>
                  <a:srgbClr val="FFFFFF"/>
                </a:solidFill>
              </a:uFill>
              <a:latin typeface="Arial"/>
              <a:ea typeface="Arial"/>
              <a:cs typeface="Arial"/>
              <a:sym typeface="Arial"/>
            </a:endParaRPr>
          </a:p>
          <a:p>
            <a:pPr marL="458772" marR="57799" lvl="1" indent="-115872" algn="l" defTabSz="1295400">
              <a:lnSpc>
                <a:spcPct val="90000"/>
              </a:lnSpc>
              <a:spcBef>
                <a:spcPts val="700"/>
              </a:spcBef>
              <a:tabLst>
                <a:tab pos="558800" algn="l"/>
                <a:tab pos="1333500" algn="l"/>
              </a:tabLst>
              <a:defRPr sz="1800"/>
            </a:pPr>
            <a:r>
              <a:rPr sz="2800" dirty="0">
                <a:uFill>
                  <a:solidFill>
                    <a:srgbClr val="FFFFFF"/>
                  </a:solidFill>
                </a:uFill>
                <a:latin typeface="Arial"/>
                <a:ea typeface="Arial"/>
                <a:cs typeface="Arial"/>
                <a:sym typeface="Arial"/>
              </a:rPr>
              <a:t>- </a:t>
            </a:r>
            <a:r>
              <a:rPr lang="en-US" sz="2800" dirty="0" smtClean="0">
                <a:uFill>
                  <a:solidFill>
                    <a:srgbClr val="FFFFFF"/>
                  </a:solidFill>
                </a:uFill>
                <a:latin typeface="Arial"/>
                <a:ea typeface="Arial"/>
                <a:cs typeface="Arial"/>
                <a:sym typeface="Arial"/>
              </a:rPr>
              <a:t>President Eisenhower</a:t>
            </a:r>
            <a:r>
              <a:rPr sz="2800" dirty="0" smtClean="0">
                <a:uFill>
                  <a:solidFill>
                    <a:srgbClr val="FFFFFF"/>
                  </a:solidFill>
                </a:uFill>
                <a:latin typeface="Arial"/>
                <a:ea typeface="Arial"/>
                <a:cs typeface="Arial"/>
                <a:sym typeface="Arial"/>
              </a:rPr>
              <a:t> </a:t>
            </a:r>
            <a:r>
              <a:rPr sz="2800" dirty="0">
                <a:uFill>
                  <a:solidFill>
                    <a:srgbClr val="FFFFFF"/>
                  </a:solidFill>
                </a:uFill>
                <a:latin typeface="Arial"/>
                <a:ea typeface="Arial"/>
                <a:cs typeface="Arial"/>
                <a:sym typeface="Arial"/>
              </a:rPr>
              <a:t>sent </a:t>
            </a:r>
            <a:r>
              <a:rPr sz="2800" dirty="0" smtClean="0">
                <a:uFill>
                  <a:solidFill>
                    <a:srgbClr val="FFFFFF"/>
                  </a:solidFill>
                </a:uFill>
                <a:latin typeface="Arial"/>
                <a:ea typeface="Arial"/>
                <a:cs typeface="Arial"/>
                <a:sym typeface="Arial"/>
              </a:rPr>
              <a:t>Fed</a:t>
            </a:r>
            <a:r>
              <a:rPr lang="en-US" sz="2800" dirty="0" smtClean="0">
                <a:uFill>
                  <a:solidFill>
                    <a:srgbClr val="FFFFFF"/>
                  </a:solidFill>
                </a:uFill>
                <a:latin typeface="Arial"/>
                <a:ea typeface="Arial"/>
                <a:cs typeface="Arial"/>
                <a:sym typeface="Arial"/>
              </a:rPr>
              <a:t>eral</a:t>
            </a:r>
            <a:r>
              <a:rPr sz="2800" dirty="0" smtClean="0">
                <a:uFill>
                  <a:solidFill>
                    <a:srgbClr val="FFFFFF"/>
                  </a:solidFill>
                </a:uFill>
                <a:latin typeface="Arial"/>
                <a:ea typeface="Arial"/>
                <a:cs typeface="Arial"/>
                <a:sym typeface="Arial"/>
              </a:rPr>
              <a:t> </a:t>
            </a:r>
            <a:r>
              <a:rPr sz="2800" dirty="0">
                <a:uFill>
                  <a:solidFill>
                    <a:srgbClr val="FFFFFF"/>
                  </a:solidFill>
                </a:uFill>
                <a:latin typeface="Arial"/>
                <a:ea typeface="Arial"/>
                <a:cs typeface="Arial"/>
                <a:sym typeface="Arial"/>
              </a:rPr>
              <a:t>troops protecting 9 black students from white </a:t>
            </a:r>
            <a:r>
              <a:rPr sz="2800" dirty="0" smtClean="0">
                <a:uFill>
                  <a:solidFill>
                    <a:srgbClr val="FFFFFF"/>
                  </a:solidFill>
                </a:uFill>
                <a:latin typeface="Arial"/>
                <a:ea typeface="Arial"/>
                <a:cs typeface="Arial"/>
                <a:sym typeface="Arial"/>
              </a:rPr>
              <a:t>mobs</a:t>
            </a:r>
            <a:r>
              <a:rPr lang="en-US" sz="2800" dirty="0" smtClean="0">
                <a:uFill>
                  <a:solidFill>
                    <a:srgbClr val="FFFFFF"/>
                  </a:solidFill>
                </a:uFill>
                <a:latin typeface="Arial"/>
                <a:ea typeface="Arial"/>
                <a:cs typeface="Arial"/>
                <a:sym typeface="Arial"/>
              </a:rPr>
              <a:t> “</a:t>
            </a:r>
            <a:r>
              <a:rPr sz="2800" dirty="0" smtClean="0">
                <a:uFill>
                  <a:solidFill>
                    <a:srgbClr val="FFFFFF"/>
                  </a:solidFill>
                </a:uFill>
                <a:latin typeface="Arial"/>
                <a:ea typeface="Arial"/>
                <a:cs typeface="Arial"/>
                <a:sym typeface="Arial"/>
              </a:rPr>
              <a:t>to </a:t>
            </a:r>
            <a:r>
              <a:rPr sz="2800" dirty="0">
                <a:uFill>
                  <a:solidFill>
                    <a:srgbClr val="FFFFFF"/>
                  </a:solidFill>
                </a:uFill>
                <a:latin typeface="Arial"/>
                <a:ea typeface="Arial"/>
                <a:cs typeface="Arial"/>
                <a:sym typeface="Arial"/>
              </a:rPr>
              <a:t>uphold </a:t>
            </a:r>
            <a:r>
              <a:rPr sz="2800" dirty="0" smtClean="0">
                <a:uFill>
                  <a:solidFill>
                    <a:srgbClr val="FFFFFF"/>
                  </a:solidFill>
                </a:uFill>
                <a:latin typeface="Arial"/>
                <a:ea typeface="Arial"/>
                <a:cs typeface="Arial"/>
                <a:sym typeface="Arial"/>
              </a:rPr>
              <a:t>Fed</a:t>
            </a:r>
            <a:r>
              <a:rPr lang="en-US" sz="2800" dirty="0" smtClean="0">
                <a:uFill>
                  <a:solidFill>
                    <a:srgbClr val="FFFFFF"/>
                  </a:solidFill>
                </a:uFill>
                <a:latin typeface="Arial"/>
                <a:ea typeface="Arial"/>
                <a:cs typeface="Arial"/>
                <a:sym typeface="Arial"/>
              </a:rPr>
              <a:t>eral</a:t>
            </a:r>
            <a:r>
              <a:rPr sz="2800" dirty="0" smtClean="0">
                <a:uFill>
                  <a:solidFill>
                    <a:srgbClr val="FFFFFF"/>
                  </a:solidFill>
                </a:uFill>
                <a:latin typeface="Arial"/>
                <a:ea typeface="Arial"/>
                <a:cs typeface="Arial"/>
                <a:sym typeface="Arial"/>
              </a:rPr>
              <a:t> </a:t>
            </a:r>
            <a:r>
              <a:rPr sz="2800" dirty="0">
                <a:uFill>
                  <a:solidFill>
                    <a:srgbClr val="FFFFFF"/>
                  </a:solidFill>
                </a:uFill>
                <a:latin typeface="Arial"/>
                <a:ea typeface="Arial"/>
                <a:cs typeface="Arial"/>
                <a:sym typeface="Arial"/>
              </a:rPr>
              <a:t>law &amp; restore </a:t>
            </a:r>
            <a:r>
              <a:rPr sz="2800" dirty="0" smtClean="0">
                <a:uFill>
                  <a:solidFill>
                    <a:srgbClr val="FFFFFF"/>
                  </a:solidFill>
                </a:uFill>
                <a:latin typeface="Arial"/>
                <a:ea typeface="Arial"/>
                <a:cs typeface="Arial"/>
                <a:sym typeface="Arial"/>
              </a:rPr>
              <a:t>order</a:t>
            </a:r>
            <a:r>
              <a:rPr lang="en-US" sz="2800" dirty="0" smtClean="0">
                <a:uFill>
                  <a:solidFill>
                    <a:srgbClr val="FFFFFF"/>
                  </a:solidFill>
                </a:uFill>
                <a:latin typeface="Arial"/>
                <a:ea typeface="Arial"/>
                <a:cs typeface="Arial"/>
                <a:sym typeface="Arial"/>
              </a:rPr>
              <a:t>"</a:t>
            </a:r>
            <a:endParaRPr sz="2800" dirty="0">
              <a:uFill>
                <a:solidFill>
                  <a:srgbClr val="FFFFFF"/>
                </a:solidFill>
              </a:uFill>
              <a:latin typeface="Arial"/>
              <a:ea typeface="Arial"/>
              <a:cs typeface="Arial"/>
              <a:sym typeface="Arial"/>
            </a:endParaRPr>
          </a:p>
          <a:p>
            <a:pPr marL="458772" marR="57799" lvl="1" indent="-115872" algn="l" defTabSz="1295400">
              <a:lnSpc>
                <a:spcPct val="20000"/>
              </a:lnSpc>
              <a:tabLst>
                <a:tab pos="558800" algn="l"/>
                <a:tab pos="1333500" algn="l"/>
              </a:tabLst>
              <a:defRPr sz="1800"/>
            </a:pPr>
            <a:endParaRPr sz="2800" dirty="0">
              <a:uFill>
                <a:solidFill>
                  <a:srgbClr val="FFFFFF"/>
                </a:solidFill>
              </a:uFill>
              <a:latin typeface="Arial"/>
              <a:ea typeface="Arial"/>
              <a:cs typeface="Arial"/>
              <a:sym typeface="Arial"/>
            </a:endParaRPr>
          </a:p>
          <a:p>
            <a:pPr marL="458772" marR="57799" lvl="1" indent="-115872" algn="l" defTabSz="1295400">
              <a:lnSpc>
                <a:spcPct val="90000"/>
              </a:lnSpc>
              <a:spcBef>
                <a:spcPts val="700"/>
              </a:spcBef>
              <a:tabLst>
                <a:tab pos="558800" algn="l"/>
                <a:tab pos="1333500" algn="l"/>
              </a:tabLst>
              <a:defRPr sz="1800"/>
            </a:pPr>
            <a:r>
              <a:rPr sz="2800" dirty="0">
                <a:uFill>
                  <a:solidFill>
                    <a:srgbClr val="FFFFFF"/>
                  </a:solidFill>
                </a:uFill>
                <a:latin typeface="Arial"/>
                <a:ea typeface="Arial"/>
                <a:cs typeface="Arial"/>
                <a:sym typeface="Arial"/>
              </a:rPr>
              <a:t>- </a:t>
            </a:r>
            <a:r>
              <a:rPr sz="2800" dirty="0" err="1">
                <a:uFill>
                  <a:solidFill>
                    <a:srgbClr val="FFFFFF"/>
                  </a:solidFill>
                </a:uFill>
                <a:latin typeface="Arial"/>
                <a:ea typeface="Arial"/>
                <a:cs typeface="Arial"/>
                <a:sym typeface="Arial"/>
              </a:rPr>
              <a:t>Faubus</a:t>
            </a:r>
            <a:r>
              <a:rPr sz="2800" dirty="0">
                <a:uFill>
                  <a:solidFill>
                    <a:srgbClr val="FFFFFF"/>
                  </a:solidFill>
                </a:uFill>
                <a:latin typeface="Arial"/>
                <a:ea typeface="Arial"/>
                <a:cs typeface="Arial"/>
                <a:sym typeface="Arial"/>
              </a:rPr>
              <a:t> closed school</a:t>
            </a:r>
          </a:p>
          <a:p>
            <a:pPr marL="458772" marR="57799" lvl="1" indent="-115872" algn="l" defTabSz="1295400">
              <a:lnSpc>
                <a:spcPct val="40000"/>
              </a:lnSpc>
              <a:tabLst>
                <a:tab pos="558800" algn="l"/>
                <a:tab pos="1333500" algn="l"/>
              </a:tabLst>
              <a:defRPr sz="1800"/>
            </a:pPr>
            <a:endParaRPr sz="2800" dirty="0">
              <a:uFill>
                <a:solidFill>
                  <a:srgbClr val="FFFFFF"/>
                </a:solidFill>
              </a:uFill>
              <a:latin typeface="Arial"/>
              <a:ea typeface="Arial"/>
              <a:cs typeface="Arial"/>
              <a:sym typeface="Arial"/>
            </a:endParaRPr>
          </a:p>
          <a:p>
            <a:pPr marL="458772" marR="57799" lvl="1" indent="-115872" algn="l" defTabSz="1295400">
              <a:lnSpc>
                <a:spcPct val="90000"/>
              </a:lnSpc>
              <a:spcBef>
                <a:spcPts val="700"/>
              </a:spcBef>
              <a:tabLst>
                <a:tab pos="558800" algn="l"/>
                <a:tab pos="1333500" algn="l"/>
              </a:tabLst>
              <a:defRPr sz="1800"/>
            </a:pPr>
            <a:r>
              <a:rPr sz="2800" dirty="0">
                <a:uFill>
                  <a:solidFill>
                    <a:srgbClr val="FFFFFF"/>
                  </a:solidFill>
                </a:uFill>
                <a:latin typeface="Arial"/>
                <a:ea typeface="Arial"/>
                <a:cs typeface="Arial"/>
                <a:sym typeface="Arial"/>
              </a:rPr>
              <a:t>- </a:t>
            </a:r>
            <a:r>
              <a:rPr sz="2800" i="1" dirty="0">
                <a:uFill>
                  <a:solidFill>
                    <a:srgbClr val="FFFFFF"/>
                  </a:solidFill>
                </a:uFill>
                <a:latin typeface="Arial"/>
                <a:ea typeface="Arial"/>
                <a:cs typeface="Arial"/>
                <a:sym typeface="Arial"/>
              </a:rPr>
              <a:t>Cooper v. Aaron</a:t>
            </a:r>
            <a:r>
              <a:rPr sz="2800" dirty="0">
                <a:uFill>
                  <a:solidFill>
                    <a:srgbClr val="FFFFFF"/>
                  </a:solidFill>
                </a:uFill>
                <a:latin typeface="Arial"/>
                <a:ea typeface="Arial"/>
                <a:cs typeface="Arial"/>
                <a:sym typeface="Arial"/>
              </a:rPr>
              <a:t> - barred states from interfering in integration</a:t>
            </a:r>
          </a:p>
          <a:p>
            <a:pPr marL="458772" marR="57799" lvl="1" indent="-115872" algn="l" defTabSz="1295400">
              <a:lnSpc>
                <a:spcPct val="10000"/>
              </a:lnSpc>
              <a:spcBef>
                <a:spcPts val="700"/>
              </a:spcBef>
              <a:tabLst>
                <a:tab pos="558800" algn="l"/>
                <a:tab pos="1333500" algn="l"/>
              </a:tabLst>
              <a:defRPr sz="1800"/>
            </a:pPr>
            <a:endParaRPr sz="2800" dirty="0">
              <a:uFill>
                <a:solidFill>
                  <a:srgbClr val="FFFFFF"/>
                </a:solidFill>
              </a:uFill>
              <a:latin typeface="Arial"/>
              <a:ea typeface="Arial"/>
              <a:cs typeface="Arial"/>
              <a:sym typeface="Arial"/>
            </a:endParaRPr>
          </a:p>
          <a:p>
            <a:pPr marL="458772" marR="57799" lvl="1" indent="-115872" algn="l" defTabSz="1295400">
              <a:lnSpc>
                <a:spcPct val="90000"/>
              </a:lnSpc>
              <a:spcBef>
                <a:spcPts val="700"/>
              </a:spcBef>
              <a:tabLst>
                <a:tab pos="558800" algn="l"/>
                <a:tab pos="1333500" algn="l"/>
              </a:tabLst>
              <a:defRPr sz="1800"/>
            </a:pPr>
            <a:r>
              <a:rPr sz="2800" dirty="0">
                <a:uFill>
                  <a:solidFill>
                    <a:srgbClr val="FFFFFF"/>
                  </a:solidFill>
                </a:uFill>
                <a:latin typeface="Arial"/>
                <a:ea typeface="Arial"/>
                <a:cs typeface="Arial"/>
                <a:sym typeface="Arial"/>
              </a:rPr>
              <a:t>- many whites flee to all white private schools</a:t>
            </a:r>
          </a:p>
        </p:txBody>
      </p:sp>
    </p:spTree>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advClick="1">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9" presetClass="entr" presetSubtype="10" fill="hold" grpId="2" nodeType="afterEffect">
                                  <p:stCondLst>
                                    <p:cond delay="0"/>
                                  </p:stCondLst>
                                  <p:iterate type="lt">
                                    <p:tmAbs val="0"/>
                                  </p:iterate>
                                  <p:childTnLst>
                                    <p:set>
                                      <p:cBhvr>
                                        <p:cTn id="10" fill="hold"/>
                                        <p:tgtEl>
                                          <p:spTgt spid="29"/>
                                        </p:tgtEl>
                                        <p:attrNameLst>
                                          <p:attrName>style.visibility</p:attrName>
                                        </p:attrNameLst>
                                      </p:cBhvr>
                                      <p:to>
                                        <p:strVal val="visible"/>
                                      </p:to>
                                    </p:set>
                                    <p:anim calcmode="lin" valueType="num">
                                      <p:cBhvr>
                                        <p:cTn id="11" dur="1000" fill="hold"/>
                                        <p:tgtEl>
                                          <p:spTgt spid="29"/>
                                        </p:tgtEl>
                                        <p:attrNameLst>
                                          <p:attrName>ppt_w</p:attrName>
                                        </p:attrNameLst>
                                      </p:cBhvr>
                                      <p:tavLst>
                                        <p:tav tm="0" fmla="#ppt_w*sin(2.5*pi*$)">
                                          <p:val>
                                            <p:fltVal val="0"/>
                                          </p:val>
                                        </p:tav>
                                        <p:tav tm="100000">
                                          <p:val>
                                            <p:fltVal val="1"/>
                                          </p:val>
                                        </p:tav>
                                      </p:tavLst>
                                    </p:anim>
                                    <p:anim calcmode="lin" valueType="num">
                                      <p:cBhvr>
                                        <p:cTn id="12" dur="1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1" animBg="1" advAuto="0"/>
      <p:bldP spid="29" grpId="2"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7b1dc4a3c095541e59e9ba289194d791.jpg"/>
          <p:cNvPicPr/>
          <p:nvPr/>
        </p:nvPicPr>
        <p:blipFill>
          <a:blip r:embed="rId5">
            <a:extLst/>
          </a:blip>
          <a:stretch>
            <a:fillRect/>
          </a:stretch>
        </p:blipFill>
        <p:spPr>
          <a:xfrm>
            <a:off x="-12700" y="112104"/>
            <a:ext cx="13059259" cy="9512301"/>
          </a:xfrm>
          <a:prstGeom prst="rect">
            <a:avLst/>
          </a:prstGeom>
          <a:ln w="12700">
            <a:miter lim="400000"/>
          </a:ln>
        </p:spPr>
      </p:pic>
      <p:grpSp>
        <p:nvGrpSpPr>
          <p:cNvPr id="13" name="Group 12"/>
          <p:cNvGrpSpPr/>
          <p:nvPr/>
        </p:nvGrpSpPr>
        <p:grpSpPr>
          <a:xfrm>
            <a:off x="-152400" y="-152400"/>
            <a:ext cx="14418294" cy="2249457"/>
            <a:chOff x="-25400" y="-762000"/>
            <a:chExt cx="14418294" cy="2249457"/>
          </a:xfrm>
        </p:grpSpPr>
        <p:sp>
          <p:nvSpPr>
            <p:cNvPr id="14" name="Shape 227"/>
            <p:cNvSpPr/>
            <p:nvPr/>
          </p:nvSpPr>
          <p:spPr>
            <a:xfrm>
              <a:off x="-25400" y="-762000"/>
              <a:ext cx="13055600" cy="1790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grpSp>
          <p:nvGrpSpPr>
            <p:cNvPr id="15" name="Group 231"/>
            <p:cNvGrpSpPr/>
            <p:nvPr/>
          </p:nvGrpSpPr>
          <p:grpSpPr>
            <a:xfrm>
              <a:off x="-1" y="-481044"/>
              <a:ext cx="14392895" cy="1968501"/>
              <a:chOff x="0" y="38102"/>
              <a:chExt cx="14392893" cy="1968500"/>
            </a:xfrm>
          </p:grpSpPr>
          <p:sp>
            <p:nvSpPr>
              <p:cNvPr id="16" name="Shape 229"/>
              <p:cNvSpPr/>
              <p:nvPr/>
            </p:nvSpPr>
            <p:spPr>
              <a:xfrm>
                <a:off x="918192" y="38102"/>
                <a:ext cx="13474701" cy="1968500"/>
              </a:xfrm>
              <a:prstGeom prst="rect">
                <a:avLst/>
              </a:prstGeom>
              <a:noFill/>
              <a:ln w="12700" cap="flat">
                <a:noFill/>
                <a:miter lim="400000"/>
              </a:ln>
              <a:effectLst>
                <a:outerShdw blurRad="12700" dist="12700" dir="16080000" rotWithShape="0">
                  <a:srgbClr val="000000"/>
                </a:outerShdw>
              </a:effectLst>
              <a:extLst>
                <a:ext uri="{C572A759-6A51-4108-AA02-DFA0A04FC94B}">
                  <ma14:wrappingTextBoxFlag xmlns="" xmlns:ma14="http://schemas.microsoft.com/office/mac/drawingml/2011/main" val="1"/>
                </a:ext>
              </a:extLst>
            </p:spPr>
            <p:txBody>
              <a:bodyPr wrap="square" lIns="0" tIns="0" rIns="0" bIns="0" numCol="1" anchor="t">
                <a:noAutofit/>
              </a:bodyPr>
              <a:lstStyle/>
              <a:p>
                <a:pPr lvl="0" algn="l">
                  <a:lnSpc>
                    <a:spcPts val="115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800"/>
                </a:pP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CIVIL</a:t>
                </a:r>
                <a:r>
                  <a:rPr sz="11000" spc="-2420"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RIGHTS</a:t>
                </a:r>
                <a:r>
                  <a:rPr sz="2700" spc="-215"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3700" spc="-296" dirty="0">
                    <a:solidFill>
                      <a:srgbClr val="FFFFFF"/>
                    </a:solidFill>
                    <a:effectLst>
                      <a:outerShdw blurRad="241300" dist="12700" dir="16080000" rotWithShape="0">
                        <a:srgbClr val="000000"/>
                      </a:outerShdw>
                    </a:effectLst>
                    <a:latin typeface="Arial Black"/>
                    <a:ea typeface="Arial Black"/>
                    <a:cs typeface="Arial Black"/>
                    <a:sym typeface="Arial Black"/>
                  </a:rPr>
                  <a:t>MOVEMENT</a:t>
                </a:r>
              </a:p>
            </p:txBody>
          </p:sp>
          <p:sp>
            <p:nvSpPr>
              <p:cNvPr id="17" name="Shape 230"/>
              <p:cNvSpPr/>
              <p:nvPr/>
            </p:nvSpPr>
            <p:spPr>
              <a:xfrm>
                <a:off x="0" y="392145"/>
                <a:ext cx="1071648" cy="762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lgn="l">
                  <a:lnSpc>
                    <a:spcPts val="27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3700" spc="-296">
                    <a:solidFill>
                      <a:srgbClr val="FFFFFF"/>
                    </a:solidFill>
                    <a:effectLst>
                      <a:outerShdw blurRad="241300" dist="12700" dir="16080000" rotWithShape="0">
                        <a:srgbClr val="000000"/>
                      </a:outerShdw>
                    </a:effectLst>
                    <a:latin typeface="Arial Black"/>
                    <a:ea typeface="Arial Black"/>
                    <a:cs typeface="Arial Black"/>
                    <a:sym typeface="Arial Black"/>
                  </a:defRPr>
                </a:lvl1pPr>
              </a:lstStyle>
              <a:p>
                <a:pPr lvl="0">
                  <a:defRPr sz="1800" spc="0">
                    <a:solidFill>
                      <a:srgbClr val="000000"/>
                    </a:solidFill>
                    <a:effectLst/>
                  </a:defRPr>
                </a:pPr>
                <a:r>
                  <a:rPr sz="3700" spc="-296">
                    <a:solidFill>
                      <a:srgbClr val="FFFFFF"/>
                    </a:solidFill>
                    <a:effectLst>
                      <a:outerShdw blurRad="241300" dist="12700" dir="16080000" rotWithShape="0">
                        <a:srgbClr val="000000"/>
                      </a:outerShdw>
                    </a:effectLst>
                  </a:rPr>
                  <a:t>THE</a:t>
                </a:r>
              </a:p>
            </p:txBody>
          </p:sp>
        </p:grpSp>
      </p:grpSp>
      <p:pic>
        <p:nvPicPr>
          <p:cNvPr id="39" name="Picture 38"/>
          <p:cNvPicPr/>
          <p:nvPr/>
        </p:nvPicPr>
        <p:blipFill>
          <a:blip r:embed="rId6">
            <a:alphaModFix amt="70000"/>
            <a:extLst/>
          </a:blip>
          <a:stretch>
            <a:fillRect/>
          </a:stretch>
        </p:blipFill>
        <p:spPr>
          <a:xfrm>
            <a:off x="38100" y="1155700"/>
            <a:ext cx="4876800" cy="8102600"/>
          </a:xfrm>
          <a:prstGeom prst="rect">
            <a:avLst/>
          </a:prstGeom>
          <a:effectLst>
            <a:outerShdw blurRad="12700" dist="25400" dir="2700000" rotWithShape="0">
              <a:srgbClr val="000000"/>
            </a:outerShdw>
          </a:effectLst>
        </p:spPr>
      </p:pic>
      <p:sp>
        <p:nvSpPr>
          <p:cNvPr id="40" name="Shape 40"/>
          <p:cNvSpPr/>
          <p:nvPr/>
        </p:nvSpPr>
        <p:spPr>
          <a:xfrm>
            <a:off x="-25400" y="9156700"/>
            <a:ext cx="13055600" cy="1790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sp>
        <p:nvSpPr>
          <p:cNvPr id="41" name="Shape 41"/>
          <p:cNvSpPr/>
          <p:nvPr/>
        </p:nvSpPr>
        <p:spPr>
          <a:xfrm>
            <a:off x="-101600" y="1371600"/>
            <a:ext cx="5080000" cy="684700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458772" marR="57799" lvl="0" indent="-458772" algn="l" defTabSz="1295400">
              <a:lnSpc>
                <a:spcPct val="90000"/>
              </a:lnSpc>
              <a:spcBef>
                <a:spcPts val="700"/>
              </a:spcBef>
              <a:tabLst>
                <a:tab pos="558800" algn="l"/>
                <a:tab pos="1333500" algn="l"/>
              </a:tabLst>
              <a:defRPr sz="1800"/>
            </a:pPr>
            <a:r>
              <a:rPr lang="en-US" sz="3900" b="1" dirty="0" smtClean="0">
                <a:uFill>
                  <a:solidFill>
                    <a:srgbClr val="FFFFFF"/>
                  </a:solidFill>
                </a:uFill>
                <a:latin typeface="Arial"/>
                <a:ea typeface="Arial"/>
                <a:cs typeface="Arial"/>
                <a:sym typeface="Arial"/>
              </a:rPr>
              <a:t>   </a:t>
            </a:r>
            <a:r>
              <a:rPr sz="3900" b="1" dirty="0" smtClean="0">
                <a:uFill>
                  <a:solidFill>
                    <a:srgbClr val="FFFFFF"/>
                  </a:solidFill>
                </a:uFill>
                <a:latin typeface="Arial"/>
                <a:ea typeface="Arial"/>
                <a:cs typeface="Arial"/>
                <a:sym typeface="Arial"/>
              </a:rPr>
              <a:t>I</a:t>
            </a:r>
            <a:r>
              <a:rPr sz="3900" b="1" dirty="0">
                <a:uFill>
                  <a:solidFill>
                    <a:srgbClr val="FFFFFF"/>
                  </a:solidFill>
                </a:uFill>
                <a:latin typeface="Arial"/>
                <a:ea typeface="Arial"/>
                <a:cs typeface="Arial"/>
                <a:sym typeface="Arial"/>
              </a:rPr>
              <a:t>. Little Rock -</a:t>
            </a:r>
            <a:r>
              <a:rPr sz="3300" b="1" dirty="0">
                <a:uFill>
                  <a:solidFill>
                    <a:srgbClr val="FFFFFF"/>
                  </a:solidFill>
                </a:uFill>
                <a:latin typeface="Arial"/>
                <a:ea typeface="Arial"/>
                <a:cs typeface="Arial"/>
                <a:sym typeface="Arial"/>
              </a:rPr>
              <a:t>1957</a:t>
            </a:r>
          </a:p>
          <a:p>
            <a:pPr marL="458772" marR="57799" lvl="1" indent="-115872" algn="l" defTabSz="1295400">
              <a:lnSpc>
                <a:spcPct val="90000"/>
              </a:lnSpc>
              <a:spcBef>
                <a:spcPts val="1300"/>
              </a:spcBef>
              <a:tabLst>
                <a:tab pos="558800" algn="l"/>
                <a:tab pos="1333500" algn="l"/>
              </a:tabLst>
              <a:defRPr sz="1800"/>
            </a:pPr>
            <a:r>
              <a:rPr sz="2800" b="1" dirty="0">
                <a:uFill>
                  <a:solidFill>
                    <a:srgbClr val="FFFFFF"/>
                  </a:solidFill>
                </a:uFill>
                <a:latin typeface="Arial"/>
                <a:ea typeface="Arial"/>
                <a:cs typeface="Arial"/>
                <a:sym typeface="Arial"/>
              </a:rPr>
              <a:t>- </a:t>
            </a:r>
            <a:r>
              <a:rPr sz="2800" u="sng" dirty="0">
                <a:uFill>
                  <a:solidFill/>
                </a:uFill>
                <a:latin typeface="Arial"/>
                <a:ea typeface="Arial"/>
                <a:cs typeface="Arial"/>
                <a:sym typeface="Arial"/>
              </a:rPr>
              <a:t>Gov</a:t>
            </a:r>
            <a:r>
              <a:rPr sz="2800" dirty="0">
                <a:uFill>
                  <a:solidFill/>
                </a:uFill>
                <a:latin typeface="Arial"/>
                <a:ea typeface="Arial"/>
                <a:cs typeface="Arial"/>
                <a:sym typeface="Arial"/>
              </a:rPr>
              <a:t>. </a:t>
            </a:r>
            <a:r>
              <a:rPr sz="2800" u="sng" dirty="0" err="1">
                <a:uFill>
                  <a:solidFill/>
                </a:uFill>
                <a:latin typeface="Arial"/>
                <a:ea typeface="Arial"/>
                <a:cs typeface="Arial"/>
                <a:sym typeface="Arial"/>
              </a:rPr>
              <a:t>Orval</a:t>
            </a:r>
            <a:r>
              <a:rPr sz="2800" u="sng" dirty="0">
                <a:uFill>
                  <a:solidFill/>
                </a:uFill>
                <a:latin typeface="Arial"/>
                <a:ea typeface="Arial"/>
                <a:cs typeface="Arial"/>
                <a:sym typeface="Arial"/>
              </a:rPr>
              <a:t> </a:t>
            </a:r>
            <a:r>
              <a:rPr sz="2800" u="sng" dirty="0" err="1">
                <a:uFill>
                  <a:solidFill/>
                </a:uFill>
                <a:latin typeface="Arial"/>
                <a:ea typeface="Arial"/>
                <a:cs typeface="Arial"/>
                <a:sym typeface="Arial"/>
              </a:rPr>
              <a:t>Faubus</a:t>
            </a:r>
            <a:r>
              <a:rPr sz="2800" dirty="0">
                <a:uFill>
                  <a:solidFill>
                    <a:srgbClr val="FFFFFF"/>
                  </a:solidFill>
                </a:uFill>
                <a:latin typeface="Arial"/>
                <a:ea typeface="Arial"/>
                <a:cs typeface="Arial"/>
                <a:sym typeface="Arial"/>
              </a:rPr>
              <a:t> refused integration in </a:t>
            </a:r>
            <a:r>
              <a:rPr sz="2800" dirty="0" err="1">
                <a:uFill>
                  <a:solidFill>
                    <a:srgbClr val="FFFFFF"/>
                  </a:solidFill>
                </a:uFill>
                <a:latin typeface="Arial"/>
                <a:ea typeface="Arial"/>
                <a:cs typeface="Arial"/>
                <a:sym typeface="Arial"/>
              </a:rPr>
              <a:t>LtRck</a:t>
            </a:r>
            <a:r>
              <a:rPr sz="2800" dirty="0">
                <a:uFill>
                  <a:solidFill>
                    <a:srgbClr val="FFFFFF"/>
                  </a:solidFill>
                </a:uFill>
                <a:latin typeface="Arial"/>
                <a:ea typeface="Arial"/>
                <a:cs typeface="Arial"/>
                <a:sym typeface="Arial"/>
              </a:rPr>
              <a:t> HS</a:t>
            </a:r>
          </a:p>
          <a:p>
            <a:pPr marL="458772" marR="57799" lvl="1" indent="-115872" algn="l" defTabSz="1295400">
              <a:lnSpc>
                <a:spcPct val="30000"/>
              </a:lnSpc>
              <a:tabLst>
                <a:tab pos="558800" algn="l"/>
                <a:tab pos="1333500" algn="l"/>
              </a:tabLst>
              <a:defRPr sz="1800"/>
            </a:pPr>
            <a:endParaRPr sz="2800" dirty="0">
              <a:uFill>
                <a:solidFill>
                  <a:srgbClr val="FFFFFF"/>
                </a:solidFill>
              </a:uFill>
              <a:latin typeface="Arial"/>
              <a:ea typeface="Arial"/>
              <a:cs typeface="Arial"/>
              <a:sym typeface="Arial"/>
            </a:endParaRPr>
          </a:p>
          <a:p>
            <a:pPr marL="458772" marR="57799" lvl="1" indent="-115872" algn="l" defTabSz="1295400">
              <a:lnSpc>
                <a:spcPct val="90000"/>
              </a:lnSpc>
              <a:spcBef>
                <a:spcPts val="700"/>
              </a:spcBef>
              <a:tabLst>
                <a:tab pos="558800" algn="l"/>
                <a:tab pos="1333500" algn="l"/>
              </a:tabLst>
              <a:defRPr sz="1800"/>
            </a:pPr>
            <a:r>
              <a:rPr sz="2800" dirty="0">
                <a:uFill>
                  <a:solidFill>
                    <a:srgbClr val="FFFFFF"/>
                  </a:solidFill>
                </a:uFill>
                <a:latin typeface="Arial"/>
                <a:ea typeface="Arial"/>
                <a:cs typeface="Arial"/>
                <a:sym typeface="Arial"/>
              </a:rPr>
              <a:t>- Ike sent Fed troops protecting 9 black students from white mobs</a:t>
            </a:r>
          </a:p>
          <a:p>
            <a:pPr marL="458772" marR="57799" lvl="1" indent="-115872" algn="l" defTabSz="1295400">
              <a:lnSpc>
                <a:spcPct val="30000"/>
              </a:lnSpc>
              <a:tabLst>
                <a:tab pos="558800" algn="l"/>
                <a:tab pos="1333500" algn="l"/>
              </a:tabLst>
              <a:defRPr sz="1800"/>
            </a:pPr>
            <a:endParaRPr sz="2800" dirty="0">
              <a:uFill>
                <a:solidFill>
                  <a:srgbClr val="FFFFFF"/>
                </a:solidFill>
              </a:uFill>
              <a:latin typeface="Arial"/>
              <a:ea typeface="Arial"/>
              <a:cs typeface="Arial"/>
              <a:sym typeface="Arial"/>
            </a:endParaRPr>
          </a:p>
          <a:p>
            <a:pPr marL="458772" marR="57799" lvl="1" indent="-115872" algn="l" defTabSz="1295400">
              <a:lnSpc>
                <a:spcPct val="90000"/>
              </a:lnSpc>
              <a:spcBef>
                <a:spcPts val="700"/>
              </a:spcBef>
              <a:tabLst>
                <a:tab pos="558800" algn="l"/>
                <a:tab pos="1333500" algn="l"/>
              </a:tabLst>
              <a:defRPr sz="1800"/>
            </a:pPr>
            <a:r>
              <a:rPr sz="2800" dirty="0">
                <a:uFill>
                  <a:solidFill>
                    <a:srgbClr val="FFFFFF"/>
                  </a:solidFill>
                </a:uFill>
                <a:latin typeface="Arial"/>
                <a:ea typeface="Arial"/>
                <a:cs typeface="Arial"/>
                <a:sym typeface="Arial"/>
              </a:rPr>
              <a:t>- Ike: to uphold Fed law &amp; restore order</a:t>
            </a:r>
          </a:p>
          <a:p>
            <a:pPr marL="458772" marR="57799" lvl="1" indent="-115872" algn="l" defTabSz="1295400">
              <a:lnSpc>
                <a:spcPct val="20000"/>
              </a:lnSpc>
              <a:tabLst>
                <a:tab pos="558800" algn="l"/>
                <a:tab pos="1333500" algn="l"/>
              </a:tabLst>
              <a:defRPr sz="1800"/>
            </a:pPr>
            <a:endParaRPr sz="2800" dirty="0">
              <a:uFill>
                <a:solidFill>
                  <a:srgbClr val="FFFFFF"/>
                </a:solidFill>
              </a:uFill>
              <a:latin typeface="Arial"/>
              <a:ea typeface="Arial"/>
              <a:cs typeface="Arial"/>
              <a:sym typeface="Arial"/>
            </a:endParaRPr>
          </a:p>
          <a:p>
            <a:pPr marL="458772" marR="57799" lvl="1" indent="-115872" algn="l" defTabSz="1295400">
              <a:lnSpc>
                <a:spcPct val="90000"/>
              </a:lnSpc>
              <a:spcBef>
                <a:spcPts val="700"/>
              </a:spcBef>
              <a:tabLst>
                <a:tab pos="558800" algn="l"/>
                <a:tab pos="1333500" algn="l"/>
              </a:tabLst>
              <a:defRPr sz="1800"/>
            </a:pPr>
            <a:r>
              <a:rPr sz="2800" dirty="0">
                <a:uFill>
                  <a:solidFill>
                    <a:srgbClr val="FFFFFF"/>
                  </a:solidFill>
                </a:uFill>
                <a:latin typeface="Arial"/>
                <a:ea typeface="Arial"/>
                <a:cs typeface="Arial"/>
                <a:sym typeface="Arial"/>
              </a:rPr>
              <a:t>- </a:t>
            </a:r>
            <a:r>
              <a:rPr sz="2800" dirty="0" err="1">
                <a:uFill>
                  <a:solidFill>
                    <a:srgbClr val="FFFFFF"/>
                  </a:solidFill>
                </a:uFill>
                <a:latin typeface="Arial"/>
                <a:ea typeface="Arial"/>
                <a:cs typeface="Arial"/>
                <a:sym typeface="Arial"/>
              </a:rPr>
              <a:t>Faubus</a:t>
            </a:r>
            <a:r>
              <a:rPr sz="2800" dirty="0">
                <a:uFill>
                  <a:solidFill>
                    <a:srgbClr val="FFFFFF"/>
                  </a:solidFill>
                </a:uFill>
                <a:latin typeface="Arial"/>
                <a:ea typeface="Arial"/>
                <a:cs typeface="Arial"/>
                <a:sym typeface="Arial"/>
              </a:rPr>
              <a:t> closed school</a:t>
            </a:r>
          </a:p>
          <a:p>
            <a:pPr marL="458772" marR="57799" lvl="1" indent="-115872" algn="l" defTabSz="1295400">
              <a:lnSpc>
                <a:spcPct val="40000"/>
              </a:lnSpc>
              <a:tabLst>
                <a:tab pos="558800" algn="l"/>
                <a:tab pos="1333500" algn="l"/>
              </a:tabLst>
              <a:defRPr sz="1800"/>
            </a:pPr>
            <a:endParaRPr sz="2800" dirty="0">
              <a:uFill>
                <a:solidFill>
                  <a:srgbClr val="FFFFFF"/>
                </a:solidFill>
              </a:uFill>
              <a:latin typeface="Arial"/>
              <a:ea typeface="Arial"/>
              <a:cs typeface="Arial"/>
              <a:sym typeface="Arial"/>
            </a:endParaRPr>
          </a:p>
          <a:p>
            <a:pPr marL="458772" marR="57799" lvl="1" indent="-115872" algn="l" defTabSz="1295400">
              <a:lnSpc>
                <a:spcPct val="90000"/>
              </a:lnSpc>
              <a:spcBef>
                <a:spcPts val="700"/>
              </a:spcBef>
              <a:tabLst>
                <a:tab pos="558800" algn="l"/>
                <a:tab pos="1333500" algn="l"/>
              </a:tabLst>
              <a:defRPr sz="1800"/>
            </a:pPr>
            <a:r>
              <a:rPr sz="2800" dirty="0">
                <a:uFill>
                  <a:solidFill>
                    <a:srgbClr val="FFFFFF"/>
                  </a:solidFill>
                </a:uFill>
                <a:latin typeface="Arial"/>
                <a:ea typeface="Arial"/>
                <a:cs typeface="Arial"/>
                <a:sym typeface="Arial"/>
              </a:rPr>
              <a:t>- </a:t>
            </a:r>
            <a:r>
              <a:rPr sz="2800" i="1" dirty="0">
                <a:uFill>
                  <a:solidFill>
                    <a:srgbClr val="FFFFFF"/>
                  </a:solidFill>
                </a:uFill>
                <a:latin typeface="Arial"/>
                <a:ea typeface="Arial"/>
                <a:cs typeface="Arial"/>
                <a:sym typeface="Arial"/>
              </a:rPr>
              <a:t>Cooper v. Aaron</a:t>
            </a:r>
            <a:r>
              <a:rPr sz="2800" dirty="0">
                <a:uFill>
                  <a:solidFill>
                    <a:srgbClr val="FFFFFF"/>
                  </a:solidFill>
                </a:uFill>
                <a:latin typeface="Arial"/>
                <a:ea typeface="Arial"/>
                <a:cs typeface="Arial"/>
                <a:sym typeface="Arial"/>
              </a:rPr>
              <a:t> - barred states from interfering in integration</a:t>
            </a:r>
          </a:p>
          <a:p>
            <a:pPr marL="458772" marR="57799" lvl="1" indent="-115872" algn="l" defTabSz="1295400">
              <a:lnSpc>
                <a:spcPct val="10000"/>
              </a:lnSpc>
              <a:spcBef>
                <a:spcPts val="700"/>
              </a:spcBef>
              <a:tabLst>
                <a:tab pos="558800" algn="l"/>
                <a:tab pos="1333500" algn="l"/>
              </a:tabLst>
              <a:defRPr sz="1800"/>
            </a:pPr>
            <a:endParaRPr sz="2800" dirty="0">
              <a:uFill>
                <a:solidFill>
                  <a:srgbClr val="FFFFFF"/>
                </a:solidFill>
              </a:uFill>
              <a:latin typeface="Arial"/>
              <a:ea typeface="Arial"/>
              <a:cs typeface="Arial"/>
              <a:sym typeface="Arial"/>
            </a:endParaRPr>
          </a:p>
          <a:p>
            <a:pPr marL="458772" marR="57799" lvl="1" indent="-115872" algn="l" defTabSz="1295400">
              <a:lnSpc>
                <a:spcPct val="90000"/>
              </a:lnSpc>
              <a:spcBef>
                <a:spcPts val="700"/>
              </a:spcBef>
              <a:tabLst>
                <a:tab pos="558800" algn="l"/>
                <a:tab pos="1333500" algn="l"/>
              </a:tabLst>
              <a:defRPr sz="1800"/>
            </a:pPr>
            <a:r>
              <a:rPr sz="2800" dirty="0">
                <a:uFill>
                  <a:solidFill>
                    <a:srgbClr val="FFFFFF"/>
                  </a:solidFill>
                </a:uFill>
                <a:latin typeface="Arial"/>
                <a:ea typeface="Arial"/>
                <a:cs typeface="Arial"/>
                <a:sym typeface="Arial"/>
              </a:rPr>
              <a:t>- many whites flee to all white private schools</a:t>
            </a:r>
          </a:p>
        </p:txBody>
      </p:sp>
      <p:pic>
        <p:nvPicPr>
          <p:cNvPr id="45" name="Picture 44"/>
          <p:cNvPicPr/>
          <p:nvPr/>
        </p:nvPicPr>
        <p:blipFill>
          <a:blip r:embed="rId7">
            <a:extLst/>
          </a:blip>
          <a:stretch>
            <a:fillRect/>
          </a:stretch>
        </p:blipFill>
        <p:spPr>
          <a:xfrm>
            <a:off x="5045500" y="1379441"/>
            <a:ext cx="7952026" cy="6218296"/>
          </a:xfrm>
          <a:prstGeom prst="rect">
            <a:avLst/>
          </a:prstGeom>
          <a:effectLst>
            <a:outerShdw blurRad="12700" dir="2700000" rotWithShape="0">
              <a:srgbClr val="000000"/>
            </a:outerShdw>
          </a:effectLst>
        </p:spPr>
      </p:pic>
      <p:sp>
        <p:nvSpPr>
          <p:cNvPr id="46" name="Shape 46">
            <a:hlinkClick r:id="rId8"/>
          </p:cNvPr>
          <p:cNvSpPr/>
          <p:nvPr/>
        </p:nvSpPr>
        <p:spPr>
          <a:xfrm>
            <a:off x="11787828" y="8723525"/>
            <a:ext cx="749226" cy="6859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solidFill>
              <a:srgbClr val="FFFFFF"/>
            </a:solidFill>
            <a:miter lim="400000"/>
          </a:ln>
          <a:effectLst>
            <a:outerShdw blurRad="190500" dir="2700000" rotWithShape="0">
              <a:srgbClr val="FFFFFF"/>
            </a:outerShdw>
          </a:effectLst>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pic>
        <p:nvPicPr>
          <p:cNvPr id="18" name="Little Roc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207000" y="1447800"/>
            <a:ext cx="7620000" cy="56795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40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52400" y="-152400"/>
            <a:ext cx="13055600" cy="2249457"/>
            <a:chOff x="-25400" y="-762000"/>
            <a:chExt cx="13055600" cy="2249457"/>
          </a:xfrm>
        </p:grpSpPr>
        <p:sp>
          <p:nvSpPr>
            <p:cNvPr id="16" name="Shape 227"/>
            <p:cNvSpPr/>
            <p:nvPr/>
          </p:nvSpPr>
          <p:spPr>
            <a:xfrm>
              <a:off x="-25400" y="-762000"/>
              <a:ext cx="13055600" cy="1790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grpSp>
          <p:nvGrpSpPr>
            <p:cNvPr id="17" name="Group 231"/>
            <p:cNvGrpSpPr/>
            <p:nvPr/>
          </p:nvGrpSpPr>
          <p:grpSpPr>
            <a:xfrm>
              <a:off x="-1" y="-481044"/>
              <a:ext cx="12954001" cy="1968501"/>
              <a:chOff x="0" y="38102"/>
              <a:chExt cx="12953999" cy="1968500"/>
            </a:xfrm>
          </p:grpSpPr>
          <p:sp>
            <p:nvSpPr>
              <p:cNvPr id="18" name="Shape 229"/>
              <p:cNvSpPr/>
              <p:nvPr/>
            </p:nvSpPr>
            <p:spPr>
              <a:xfrm>
                <a:off x="918192" y="38102"/>
                <a:ext cx="12035807" cy="1968500"/>
              </a:xfrm>
              <a:prstGeom prst="rect">
                <a:avLst/>
              </a:prstGeom>
              <a:noFill/>
              <a:ln w="12700" cap="flat">
                <a:noFill/>
                <a:miter lim="400000"/>
              </a:ln>
              <a:effectLst>
                <a:outerShdw blurRad="12700" dist="12700" dir="16080000" rotWithShape="0">
                  <a:srgbClr val="000000"/>
                </a:outerShdw>
              </a:effectLst>
              <a:extLst>
                <a:ext uri="{C572A759-6A51-4108-AA02-DFA0A04FC94B}">
                  <ma14:wrappingTextBoxFlag xmlns="" xmlns:ma14="http://schemas.microsoft.com/office/mac/drawingml/2011/main" val="1"/>
                </a:ext>
              </a:extLst>
            </p:spPr>
            <p:txBody>
              <a:bodyPr wrap="square" lIns="0" tIns="0" rIns="0" bIns="0" numCol="1" anchor="t">
                <a:noAutofit/>
              </a:bodyPr>
              <a:lstStyle/>
              <a:p>
                <a:pPr lvl="0" algn="l">
                  <a:lnSpc>
                    <a:spcPts val="115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800"/>
                </a:pP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CIVIL</a:t>
                </a:r>
                <a:r>
                  <a:rPr sz="11000" spc="-2420"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RIGHTS</a:t>
                </a:r>
                <a:r>
                  <a:rPr sz="2700" spc="-215"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3700" spc="-296" dirty="0">
                    <a:solidFill>
                      <a:srgbClr val="FFFFFF"/>
                    </a:solidFill>
                    <a:effectLst>
                      <a:outerShdw blurRad="241300" dist="12700" dir="16080000" rotWithShape="0">
                        <a:srgbClr val="000000"/>
                      </a:outerShdw>
                    </a:effectLst>
                    <a:latin typeface="Arial Black"/>
                    <a:ea typeface="Arial Black"/>
                    <a:cs typeface="Arial Black"/>
                    <a:sym typeface="Arial Black"/>
                  </a:rPr>
                  <a:t>MOVEMENT</a:t>
                </a:r>
              </a:p>
            </p:txBody>
          </p:sp>
          <p:sp>
            <p:nvSpPr>
              <p:cNvPr id="19" name="Shape 230"/>
              <p:cNvSpPr/>
              <p:nvPr/>
            </p:nvSpPr>
            <p:spPr>
              <a:xfrm>
                <a:off x="0" y="392145"/>
                <a:ext cx="1071648" cy="762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lgn="l">
                  <a:lnSpc>
                    <a:spcPts val="27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3700" spc="-296">
                    <a:solidFill>
                      <a:srgbClr val="FFFFFF"/>
                    </a:solidFill>
                    <a:effectLst>
                      <a:outerShdw blurRad="241300" dist="12700" dir="16080000" rotWithShape="0">
                        <a:srgbClr val="000000"/>
                      </a:outerShdw>
                    </a:effectLst>
                    <a:latin typeface="Arial Black"/>
                    <a:ea typeface="Arial Black"/>
                    <a:cs typeface="Arial Black"/>
                    <a:sym typeface="Arial Black"/>
                  </a:defRPr>
                </a:lvl1pPr>
              </a:lstStyle>
              <a:p>
                <a:pPr lvl="0">
                  <a:defRPr sz="1800" spc="0">
                    <a:solidFill>
                      <a:srgbClr val="000000"/>
                    </a:solidFill>
                    <a:effectLst/>
                  </a:defRPr>
                </a:pPr>
                <a:r>
                  <a:rPr sz="3700" spc="-296">
                    <a:solidFill>
                      <a:srgbClr val="FFFFFF"/>
                    </a:solidFill>
                    <a:effectLst>
                      <a:outerShdw blurRad="241300" dist="12700" dir="16080000" rotWithShape="0">
                        <a:srgbClr val="000000"/>
                      </a:outerShdw>
                    </a:effectLst>
                  </a:rPr>
                  <a:t>THE</a:t>
                </a:r>
              </a:p>
            </p:txBody>
          </p:sp>
        </p:grpSp>
      </p:grpSp>
      <p:sp>
        <p:nvSpPr>
          <p:cNvPr id="51" name="Shape 51"/>
          <p:cNvSpPr/>
          <p:nvPr/>
        </p:nvSpPr>
        <p:spPr>
          <a:xfrm>
            <a:off x="7760105" y="1524000"/>
            <a:ext cx="5283201" cy="710245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564388" marR="57799" lvl="0" indent="-564388" algn="l" defTabSz="1295400">
              <a:lnSpc>
                <a:spcPct val="90000"/>
              </a:lnSpc>
              <a:spcBef>
                <a:spcPts val="700"/>
              </a:spcBef>
              <a:tabLst>
                <a:tab pos="558800" algn="l"/>
                <a:tab pos="1333500" algn="l"/>
              </a:tabLst>
              <a:defRPr sz="1800"/>
            </a:pPr>
            <a:r>
              <a:rPr sz="4200"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Montgomery </a:t>
            </a:r>
            <a:r>
              <a:rPr sz="42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Bus Boycott</a:t>
            </a:r>
          </a:p>
          <a:p>
            <a:pPr marL="458772" marR="57799" lvl="0" indent="-458772" algn="l" defTabSz="1295400">
              <a:lnSpc>
                <a:spcPct val="90000"/>
              </a:lnSpc>
              <a:spcBef>
                <a:spcPts val="700"/>
              </a:spcBef>
              <a:tabLst>
                <a:tab pos="558800" algn="l"/>
                <a:tab pos="1333500" algn="l"/>
              </a:tabLst>
              <a:defRPr sz="1800"/>
            </a:pP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- 1955 Rosa Parks &amp; NAACP begin bus boycotts in Montgomery, AL</a:t>
            </a:r>
          </a:p>
          <a:p>
            <a:pPr marL="458772" marR="57799" lvl="0" indent="-458772" algn="l" defTabSz="1295400">
              <a:lnSpc>
                <a:spcPct val="30000"/>
              </a:lnSpc>
              <a:spcBef>
                <a:spcPts val="700"/>
              </a:spcBef>
              <a:tabLst>
                <a:tab pos="558800" algn="l"/>
                <a:tab pos="1333500" algn="l"/>
              </a:tabLst>
              <a:defRPr sz="1800"/>
            </a:pPr>
            <a:endPar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endParaRPr>
          </a:p>
          <a:p>
            <a:pPr marL="458772" marR="57799" lvl="0" indent="-458772" algn="l" defTabSz="1295400">
              <a:lnSpc>
                <a:spcPct val="90000"/>
              </a:lnSpc>
              <a:spcBef>
                <a:spcPts val="700"/>
              </a:spcBef>
              <a:tabLst>
                <a:tab pos="558800" algn="l"/>
                <a:tab pos="1333500" algn="l"/>
              </a:tabLst>
              <a:defRPr sz="1800"/>
            </a:pP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- 1956 </a:t>
            </a:r>
            <a:r>
              <a:rPr sz="2800" dirty="0" err="1">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S.Court</a:t>
            </a: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declares segregation in Public trans. illegal</a:t>
            </a:r>
          </a:p>
          <a:p>
            <a:pPr marL="458772" marR="57799" lvl="0" indent="-458772" algn="l" defTabSz="1295400">
              <a:lnSpc>
                <a:spcPct val="50000"/>
              </a:lnSpc>
              <a:spcBef>
                <a:spcPts val="200"/>
              </a:spcBef>
              <a:tabLst>
                <a:tab pos="558800" algn="l"/>
                <a:tab pos="1333500" algn="l"/>
              </a:tabLst>
              <a:defRPr sz="1800"/>
            </a:pPr>
            <a:endPar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endParaRPr>
          </a:p>
          <a:p>
            <a:pPr marL="458772" marR="57799" lvl="0" indent="-458772" algn="l" defTabSz="1295400">
              <a:lnSpc>
                <a:spcPct val="90000"/>
              </a:lnSpc>
              <a:spcBef>
                <a:spcPts val="700"/>
              </a:spcBef>
              <a:tabLst>
                <a:tab pos="558800" algn="l"/>
                <a:tab pos="1333500" algn="l"/>
              </a:tabLst>
              <a:defRPr sz="1800"/>
            </a:pP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makes MLK a Nat’l leader</a:t>
            </a:r>
          </a:p>
          <a:p>
            <a:pPr marL="458772" marR="57799" lvl="0" indent="-458772" algn="l" defTabSz="1295400">
              <a:lnSpc>
                <a:spcPct val="70000"/>
              </a:lnSpc>
              <a:spcBef>
                <a:spcPts val="100"/>
              </a:spcBef>
              <a:tabLst>
                <a:tab pos="558800" algn="l"/>
                <a:tab pos="1333500" algn="l"/>
              </a:tabLst>
              <a:defRPr sz="1800"/>
            </a:pPr>
            <a:endPar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endParaRPr>
          </a:p>
          <a:p>
            <a:pPr marL="458772" marR="57799" lvl="0" indent="-458772" algn="l" defTabSz="1295400">
              <a:lnSpc>
                <a:spcPct val="90000"/>
              </a:lnSpc>
              <a:spcBef>
                <a:spcPts val="700"/>
              </a:spcBef>
              <a:tabLst>
                <a:tab pos="558800" algn="l"/>
                <a:tab pos="1333500" algn="l"/>
              </a:tabLst>
              <a:defRPr sz="1800"/>
            </a:pP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MLK forms </a:t>
            </a:r>
            <a:r>
              <a:rPr sz="27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a:t>
            </a: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SCLC)</a:t>
            </a:r>
            <a:r>
              <a:rPr sz="2700" u="sng"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a:t>
            </a:r>
          </a:p>
          <a:p>
            <a:pPr marL="458772" marR="57799" lvl="0" indent="-458772" algn="l" defTabSz="1295400">
              <a:lnSpc>
                <a:spcPct val="90000"/>
              </a:lnSpc>
              <a:spcBef>
                <a:spcPts val="700"/>
              </a:spcBef>
              <a:tabLst>
                <a:tab pos="558800" algn="l"/>
                <a:tab pos="1333500" algn="l"/>
              </a:tabLst>
              <a:defRPr sz="1800"/>
            </a:pPr>
            <a:r>
              <a:rPr sz="27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a:t>
            </a:r>
            <a:r>
              <a:rPr sz="2700" u="sng"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Southern Christian Leadership Conference</a:t>
            </a:r>
            <a:endPar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endParaRPr>
          </a:p>
          <a:p>
            <a:pPr marL="458772" marR="57799" lvl="2" indent="227027" algn="l" defTabSz="1295400">
              <a:lnSpc>
                <a:spcPct val="90000"/>
              </a:lnSpc>
              <a:spcBef>
                <a:spcPts val="700"/>
              </a:spcBef>
              <a:tabLst>
                <a:tab pos="558800" algn="l"/>
                <a:tab pos="1333500" algn="l"/>
              </a:tabLst>
              <a:defRPr sz="1800"/>
            </a:pPr>
            <a:r>
              <a:rPr sz="2800" b="1" spc="-112"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goal:</a:t>
            </a:r>
            <a:r>
              <a:rPr sz="2800" spc="-112"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massive non-violent protests</a:t>
            </a:r>
          </a:p>
        </p:txBody>
      </p:sp>
      <p:sp>
        <p:nvSpPr>
          <p:cNvPr id="53" name="Shape 53"/>
          <p:cNvSpPr/>
          <p:nvPr/>
        </p:nvSpPr>
        <p:spPr>
          <a:xfrm>
            <a:off x="-25400" y="9156700"/>
            <a:ext cx="13055600" cy="11303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grpSp>
        <p:nvGrpSpPr>
          <p:cNvPr id="56" name="Group 56"/>
          <p:cNvGrpSpPr/>
          <p:nvPr/>
        </p:nvGrpSpPr>
        <p:grpSpPr>
          <a:xfrm>
            <a:off x="114299" y="1929496"/>
            <a:ext cx="7670801" cy="6956394"/>
            <a:chOff x="-215900" y="-139699"/>
            <a:chExt cx="7670800" cy="6956392"/>
          </a:xfrm>
        </p:grpSpPr>
        <p:pic>
          <p:nvPicPr>
            <p:cNvPr id="55" name="Rosa parks.jpg"/>
            <p:cNvPicPr/>
            <p:nvPr/>
          </p:nvPicPr>
          <p:blipFill>
            <a:blip r:embed="rId3">
              <a:extLst/>
            </a:blip>
            <a:srcRect l="7812" t="7436" r="14219" b="6262"/>
            <a:stretch>
              <a:fillRect/>
            </a:stretch>
          </p:blipFill>
          <p:spPr>
            <a:xfrm>
              <a:off x="0" y="0"/>
              <a:ext cx="7239000" cy="6397593"/>
            </a:xfrm>
            <a:prstGeom prst="rect">
              <a:avLst/>
            </a:prstGeom>
            <a:ln>
              <a:noFill/>
            </a:ln>
            <a:effectLst/>
          </p:spPr>
        </p:pic>
        <p:pic>
          <p:nvPicPr>
            <p:cNvPr id="54" name="Picture 53"/>
            <p:cNvPicPr/>
            <p:nvPr/>
          </p:nvPicPr>
          <p:blipFill>
            <a:blip r:embed="rId4">
              <a:extLst/>
            </a:blip>
            <a:stretch>
              <a:fillRect/>
            </a:stretch>
          </p:blipFill>
          <p:spPr>
            <a:xfrm>
              <a:off x="-215900" y="-139700"/>
              <a:ext cx="7670800" cy="6956393"/>
            </a:xfrm>
            <a:prstGeom prst="rect">
              <a:avLst/>
            </a:prstGeom>
            <a:effectLst/>
          </p:spPr>
        </p:pic>
      </p:grpSp>
      <p:grpSp>
        <p:nvGrpSpPr>
          <p:cNvPr id="59" name="Group 59"/>
          <p:cNvGrpSpPr/>
          <p:nvPr/>
        </p:nvGrpSpPr>
        <p:grpSpPr>
          <a:xfrm>
            <a:off x="149227" y="1944899"/>
            <a:ext cx="7670801" cy="6959601"/>
            <a:chOff x="-215900" y="-139700"/>
            <a:chExt cx="7670800" cy="6959600"/>
          </a:xfrm>
        </p:grpSpPr>
        <p:pic>
          <p:nvPicPr>
            <p:cNvPr id="58" name="rosa_parks_and_dr._martin_luther_king__jr..jpg"/>
            <p:cNvPicPr/>
            <p:nvPr/>
          </p:nvPicPr>
          <p:blipFill>
            <a:blip r:embed="rId5">
              <a:extLst/>
            </a:blip>
            <a:srcRect l="16029" t="1797"/>
            <a:stretch>
              <a:fillRect/>
            </a:stretch>
          </p:blipFill>
          <p:spPr>
            <a:xfrm>
              <a:off x="0" y="0"/>
              <a:ext cx="7215727" cy="6397714"/>
            </a:xfrm>
            <a:prstGeom prst="rect">
              <a:avLst/>
            </a:prstGeom>
            <a:ln>
              <a:noFill/>
            </a:ln>
            <a:effectLst/>
          </p:spPr>
        </p:pic>
        <p:pic>
          <p:nvPicPr>
            <p:cNvPr id="57" name="Picture 56"/>
            <p:cNvPicPr/>
            <p:nvPr/>
          </p:nvPicPr>
          <p:blipFill>
            <a:blip r:embed="rId6">
              <a:extLst/>
            </a:blip>
            <a:stretch>
              <a:fillRect/>
            </a:stretch>
          </p:blipFill>
          <p:spPr>
            <a:xfrm>
              <a:off x="-215900" y="-139700"/>
              <a:ext cx="7670800" cy="6959600"/>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advClick="1">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2" presetClass="entr" presetSubtype="1" fill="hold" grpId="2" nodeType="afterEffect">
                                  <p:stCondLst>
                                    <p:cond delay="0"/>
                                  </p:stCondLst>
                                  <p:iterate>
                                    <p:tmAbs val="0"/>
                                  </p:iterate>
                                  <p:childTnLst>
                                    <p:set>
                                      <p:cBhvr>
                                        <p:cTn id="10" fill="hold"/>
                                        <p:tgtEl>
                                          <p:spTgt spid="56"/>
                                        </p:tgtEl>
                                        <p:attrNameLst>
                                          <p:attrName>style.visibility</p:attrName>
                                        </p:attrNameLst>
                                      </p:cBhvr>
                                      <p:to>
                                        <p:strVal val="visible"/>
                                      </p:to>
                                    </p:set>
                                    <p:anim calcmode="lin" valueType="num">
                                      <p:cBhvr>
                                        <p:cTn id="11" dur="1000" fill="hold"/>
                                        <p:tgtEl>
                                          <p:spTgt spid="56"/>
                                        </p:tgtEl>
                                        <p:attrNameLst>
                                          <p:attrName>ppt_x</p:attrName>
                                        </p:attrNameLst>
                                      </p:cBhvr>
                                      <p:tavLst>
                                        <p:tav tm="0">
                                          <p:val>
                                            <p:strVal val="#ppt_x"/>
                                          </p:val>
                                        </p:tav>
                                        <p:tav tm="100000">
                                          <p:val>
                                            <p:strVal val="#ppt_x"/>
                                          </p:val>
                                        </p:tav>
                                      </p:tavLst>
                                    </p:anim>
                                    <p:anim calcmode="lin" valueType="num">
                                      <p:cBhvr>
                                        <p:cTn id="12" dur="1000" fill="hold"/>
                                        <p:tgtEl>
                                          <p:spTgt spid="56"/>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10" presetClass="entr" presetSubtype="0" fill="hold" grpId="3" nodeType="afterEffect">
                                  <p:stCondLst>
                                    <p:cond delay="17500"/>
                                  </p:stCondLst>
                                  <p:iterate>
                                    <p:tmAbs val="0"/>
                                  </p:iterate>
                                  <p:childTnLst>
                                    <p:set>
                                      <p:cBhvr>
                                        <p:cTn id="15" fill="hold"/>
                                        <p:tgtEl>
                                          <p:spTgt spid="59"/>
                                        </p:tgtEl>
                                        <p:attrNameLst>
                                          <p:attrName>style.visibility</p:attrName>
                                        </p:attrNameLst>
                                      </p:cBhvr>
                                      <p:to>
                                        <p:strVal val="visible"/>
                                      </p:to>
                                    </p:set>
                                    <p:animEffect transition="in" filter="fade">
                                      <p:cBhvr>
                                        <p:cTn id="16" dur="1000"/>
                                        <p:tgtEl>
                                          <p:spTgt spid="59"/>
                                        </p:tgtEl>
                                      </p:cBhvr>
                                    </p:animEffect>
                                  </p:childTnLst>
                                </p:cTn>
                              </p:par>
                            </p:childTnLst>
                          </p:cTn>
                        </p:par>
                        <p:par>
                          <p:cTn id="17" fill="hold">
                            <p:stCondLst>
                              <p:cond delay="20000"/>
                            </p:stCondLst>
                            <p:childTnLst>
                              <p:par>
                                <p:cTn id="18" presetID="10" presetClass="exit" presetSubtype="0" fill="hold" grpId="4" nodeType="afterEffect">
                                  <p:stCondLst>
                                    <p:cond delay="0"/>
                                  </p:stCondLst>
                                  <p:iterate>
                                    <p:tmAbs val="0"/>
                                  </p:iterate>
                                  <p:childTnLst>
                                    <p:animEffect transition="out" filter="fade">
                                      <p:cBhvr>
                                        <p:cTn id="19" dur="1000" fill="hold"/>
                                        <p:tgtEl>
                                          <p:spTgt spid="59"/>
                                        </p:tgtEl>
                                      </p:cBhvr>
                                    </p:animEffect>
                                    <p:set>
                                      <p:cBhvr>
                                        <p:cTn id="20" fill="hold">
                                          <p:stCondLst>
                                            <p:cond delay="9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1" animBg="1" advAuto="0"/>
      <p:bldP spid="56" grpId="2" animBg="1" advAuto="0"/>
      <p:bldP spid="59" grpId="3" animBg="1" advAuto="0"/>
      <p:bldP spid="59" grpId="4"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p:nvPr/>
        </p:nvSpPr>
        <p:spPr>
          <a:xfrm>
            <a:off x="-25400" y="9156700"/>
            <a:ext cx="13055600" cy="1790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grpSp>
        <p:nvGrpSpPr>
          <p:cNvPr id="72" name="Group 72"/>
          <p:cNvGrpSpPr/>
          <p:nvPr/>
        </p:nvGrpSpPr>
        <p:grpSpPr>
          <a:xfrm>
            <a:off x="114299" y="1929496"/>
            <a:ext cx="7670801" cy="6956394"/>
            <a:chOff x="-215900" y="-139699"/>
            <a:chExt cx="7670800" cy="6956392"/>
          </a:xfrm>
        </p:grpSpPr>
        <p:pic>
          <p:nvPicPr>
            <p:cNvPr id="71" name="Rosa parks.jpg"/>
            <p:cNvPicPr/>
            <p:nvPr/>
          </p:nvPicPr>
          <p:blipFill>
            <a:blip r:embed="rId5">
              <a:extLst/>
            </a:blip>
            <a:srcRect l="7812" t="7436" r="14219" b="6262"/>
            <a:stretch>
              <a:fillRect/>
            </a:stretch>
          </p:blipFill>
          <p:spPr>
            <a:xfrm>
              <a:off x="0" y="0"/>
              <a:ext cx="7239000" cy="6397593"/>
            </a:xfrm>
            <a:prstGeom prst="rect">
              <a:avLst/>
            </a:prstGeom>
            <a:ln>
              <a:noFill/>
            </a:ln>
            <a:effectLst/>
          </p:spPr>
        </p:pic>
        <p:pic>
          <p:nvPicPr>
            <p:cNvPr id="70" name="Picture 69"/>
            <p:cNvPicPr/>
            <p:nvPr/>
          </p:nvPicPr>
          <p:blipFill>
            <a:blip r:embed="rId6">
              <a:extLst/>
            </a:blip>
            <a:stretch>
              <a:fillRect/>
            </a:stretch>
          </p:blipFill>
          <p:spPr>
            <a:xfrm>
              <a:off x="-215900" y="-139700"/>
              <a:ext cx="7670800" cy="6956393"/>
            </a:xfrm>
            <a:prstGeom prst="rect">
              <a:avLst/>
            </a:prstGeom>
            <a:effectLst/>
          </p:spPr>
        </p:pic>
      </p:grpSp>
      <p:grpSp>
        <p:nvGrpSpPr>
          <p:cNvPr id="75" name="Group 75"/>
          <p:cNvGrpSpPr/>
          <p:nvPr/>
        </p:nvGrpSpPr>
        <p:grpSpPr>
          <a:xfrm>
            <a:off x="149227" y="1944899"/>
            <a:ext cx="7670801" cy="6959601"/>
            <a:chOff x="-215900" y="-139700"/>
            <a:chExt cx="7670800" cy="6959600"/>
          </a:xfrm>
        </p:grpSpPr>
        <p:pic>
          <p:nvPicPr>
            <p:cNvPr id="74" name="rosa_parks_and_dr._martin_luther_king__jr..jpg"/>
            <p:cNvPicPr/>
            <p:nvPr/>
          </p:nvPicPr>
          <p:blipFill>
            <a:blip r:embed="rId7">
              <a:extLst/>
            </a:blip>
            <a:srcRect l="16029" t="1797"/>
            <a:stretch>
              <a:fillRect/>
            </a:stretch>
          </p:blipFill>
          <p:spPr>
            <a:xfrm>
              <a:off x="0" y="0"/>
              <a:ext cx="7215727" cy="6397714"/>
            </a:xfrm>
            <a:prstGeom prst="rect">
              <a:avLst/>
            </a:prstGeom>
            <a:ln>
              <a:noFill/>
            </a:ln>
            <a:effectLst/>
          </p:spPr>
        </p:pic>
        <p:pic>
          <p:nvPicPr>
            <p:cNvPr id="73" name="Picture 72"/>
            <p:cNvPicPr/>
            <p:nvPr/>
          </p:nvPicPr>
          <p:blipFill>
            <a:blip r:embed="rId8">
              <a:extLst/>
            </a:blip>
            <a:stretch>
              <a:fillRect/>
            </a:stretch>
          </p:blipFill>
          <p:spPr>
            <a:xfrm>
              <a:off x="-215900" y="-139700"/>
              <a:ext cx="7670800" cy="6959600"/>
            </a:xfrm>
            <a:prstGeom prst="rect">
              <a:avLst/>
            </a:prstGeom>
            <a:effectLst/>
          </p:spPr>
        </p:pic>
      </p:grpSp>
      <p:sp>
        <p:nvSpPr>
          <p:cNvPr id="79" name="Shape 79">
            <a:hlinkClick r:id="rId9"/>
          </p:cNvPr>
          <p:cNvSpPr/>
          <p:nvPr/>
        </p:nvSpPr>
        <p:spPr>
          <a:xfrm>
            <a:off x="132941" y="8856615"/>
            <a:ext cx="749227" cy="6859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solidFill>
              <a:srgbClr val="FFFFFF"/>
            </a:solidFill>
            <a:miter lim="400000"/>
          </a:ln>
          <a:effectLst>
            <a:outerShdw blurRad="190500" dir="2700000" rotWithShape="0">
              <a:srgbClr val="FFFFFF"/>
            </a:outerShdw>
          </a:effectLst>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grpSp>
        <p:nvGrpSpPr>
          <p:cNvPr id="16" name="Group 15"/>
          <p:cNvGrpSpPr/>
          <p:nvPr/>
        </p:nvGrpSpPr>
        <p:grpSpPr>
          <a:xfrm>
            <a:off x="-152400" y="-152400"/>
            <a:ext cx="14418294" cy="2249457"/>
            <a:chOff x="-25400" y="-762000"/>
            <a:chExt cx="14418294" cy="2249457"/>
          </a:xfrm>
        </p:grpSpPr>
        <p:sp>
          <p:nvSpPr>
            <p:cNvPr id="17" name="Shape 227"/>
            <p:cNvSpPr/>
            <p:nvPr/>
          </p:nvSpPr>
          <p:spPr>
            <a:xfrm>
              <a:off x="-25400" y="-762000"/>
              <a:ext cx="13055600" cy="1790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grpSp>
          <p:nvGrpSpPr>
            <p:cNvPr id="18" name="Group 231"/>
            <p:cNvGrpSpPr/>
            <p:nvPr/>
          </p:nvGrpSpPr>
          <p:grpSpPr>
            <a:xfrm>
              <a:off x="-1" y="-481044"/>
              <a:ext cx="14392895" cy="1968501"/>
              <a:chOff x="0" y="38102"/>
              <a:chExt cx="14392893" cy="1968500"/>
            </a:xfrm>
          </p:grpSpPr>
          <p:sp>
            <p:nvSpPr>
              <p:cNvPr id="19" name="Shape 229"/>
              <p:cNvSpPr/>
              <p:nvPr/>
            </p:nvSpPr>
            <p:spPr>
              <a:xfrm>
                <a:off x="918192" y="38102"/>
                <a:ext cx="13474701" cy="1968500"/>
              </a:xfrm>
              <a:prstGeom prst="rect">
                <a:avLst/>
              </a:prstGeom>
              <a:noFill/>
              <a:ln w="12700" cap="flat">
                <a:noFill/>
                <a:miter lim="400000"/>
              </a:ln>
              <a:effectLst>
                <a:outerShdw blurRad="12700" dist="12700" dir="16080000" rotWithShape="0">
                  <a:srgbClr val="000000"/>
                </a:outerShdw>
              </a:effectLst>
              <a:extLst>
                <a:ext uri="{C572A759-6A51-4108-AA02-DFA0A04FC94B}">
                  <ma14:wrappingTextBoxFlag xmlns="" xmlns:ma14="http://schemas.microsoft.com/office/mac/drawingml/2011/main" val="1"/>
                </a:ext>
              </a:extLst>
            </p:spPr>
            <p:txBody>
              <a:bodyPr wrap="square" lIns="0" tIns="0" rIns="0" bIns="0" numCol="1" anchor="t">
                <a:noAutofit/>
              </a:bodyPr>
              <a:lstStyle/>
              <a:p>
                <a:pPr lvl="0" algn="l">
                  <a:lnSpc>
                    <a:spcPts val="115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800"/>
                </a:pP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CIVIL</a:t>
                </a:r>
                <a:r>
                  <a:rPr sz="11000" spc="-2420"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RIGHTS</a:t>
                </a:r>
                <a:r>
                  <a:rPr sz="2700" spc="-215"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3700" spc="-296" dirty="0">
                    <a:solidFill>
                      <a:srgbClr val="FFFFFF"/>
                    </a:solidFill>
                    <a:effectLst>
                      <a:outerShdw blurRad="241300" dist="12700" dir="16080000" rotWithShape="0">
                        <a:srgbClr val="000000"/>
                      </a:outerShdw>
                    </a:effectLst>
                    <a:latin typeface="Arial Black"/>
                    <a:ea typeface="Arial Black"/>
                    <a:cs typeface="Arial Black"/>
                    <a:sym typeface="Arial Black"/>
                  </a:rPr>
                  <a:t>MOVEMENT</a:t>
                </a:r>
              </a:p>
            </p:txBody>
          </p:sp>
          <p:sp>
            <p:nvSpPr>
              <p:cNvPr id="20" name="Shape 230"/>
              <p:cNvSpPr/>
              <p:nvPr/>
            </p:nvSpPr>
            <p:spPr>
              <a:xfrm>
                <a:off x="0" y="392145"/>
                <a:ext cx="1071648" cy="762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lgn="l">
                  <a:lnSpc>
                    <a:spcPts val="27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3700" spc="-296">
                    <a:solidFill>
                      <a:srgbClr val="FFFFFF"/>
                    </a:solidFill>
                    <a:effectLst>
                      <a:outerShdw blurRad="241300" dist="12700" dir="16080000" rotWithShape="0">
                        <a:srgbClr val="000000"/>
                      </a:outerShdw>
                    </a:effectLst>
                    <a:latin typeface="Arial Black"/>
                    <a:ea typeface="Arial Black"/>
                    <a:cs typeface="Arial Black"/>
                    <a:sym typeface="Arial Black"/>
                  </a:defRPr>
                </a:lvl1pPr>
              </a:lstStyle>
              <a:p>
                <a:pPr lvl="0">
                  <a:defRPr sz="1800" spc="0">
                    <a:solidFill>
                      <a:srgbClr val="000000"/>
                    </a:solidFill>
                    <a:effectLst/>
                  </a:defRPr>
                </a:pPr>
                <a:r>
                  <a:rPr sz="3700" spc="-296">
                    <a:solidFill>
                      <a:srgbClr val="FFFFFF"/>
                    </a:solidFill>
                    <a:effectLst>
                      <a:outerShdw blurRad="241300" dist="12700" dir="16080000" rotWithShape="0">
                        <a:srgbClr val="000000"/>
                      </a:outerShdw>
                    </a:effectLst>
                  </a:rPr>
                  <a:t>THE</a:t>
                </a:r>
              </a:p>
            </p:txBody>
          </p:sp>
        </p:grpSp>
      </p:grpSp>
      <p:sp>
        <p:nvSpPr>
          <p:cNvPr id="67" name="Shape 67"/>
          <p:cNvSpPr/>
          <p:nvPr/>
        </p:nvSpPr>
        <p:spPr>
          <a:xfrm>
            <a:off x="7760105" y="1524000"/>
            <a:ext cx="5283201" cy="70104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564388" marR="57799" lvl="0" indent="-564388" algn="l" defTabSz="1295400">
              <a:lnSpc>
                <a:spcPct val="90000"/>
              </a:lnSpc>
              <a:spcBef>
                <a:spcPts val="700"/>
              </a:spcBef>
              <a:tabLst>
                <a:tab pos="558800" algn="l"/>
                <a:tab pos="1333500" algn="l"/>
              </a:tabLst>
              <a:defRPr sz="1800"/>
            </a:pPr>
            <a:r>
              <a:rPr sz="42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II. Montgomery Bus Boycott</a:t>
            </a:r>
          </a:p>
          <a:p>
            <a:pPr marL="458772" marR="57799" lvl="0" indent="-458772" algn="l" defTabSz="1295400">
              <a:lnSpc>
                <a:spcPct val="90000"/>
              </a:lnSpc>
              <a:spcBef>
                <a:spcPts val="700"/>
              </a:spcBef>
              <a:tabLst>
                <a:tab pos="558800" algn="l"/>
                <a:tab pos="1333500" algn="l"/>
              </a:tabLst>
              <a:defRPr sz="1800"/>
            </a:pP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- 1955 Rosa Parks &amp; NAACP begin bus boycotts in Montgomery, AL</a:t>
            </a:r>
          </a:p>
          <a:p>
            <a:pPr marL="458772" marR="57799" lvl="0" indent="-458772" algn="l" defTabSz="1295400">
              <a:lnSpc>
                <a:spcPct val="30000"/>
              </a:lnSpc>
              <a:spcBef>
                <a:spcPts val="700"/>
              </a:spcBef>
              <a:tabLst>
                <a:tab pos="558800" algn="l"/>
                <a:tab pos="1333500" algn="l"/>
              </a:tabLst>
              <a:defRPr sz="1800"/>
            </a:pPr>
            <a:endPar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endParaRPr>
          </a:p>
          <a:p>
            <a:pPr marL="458772" marR="57799" lvl="0" indent="-458772" algn="l" defTabSz="1295400">
              <a:lnSpc>
                <a:spcPct val="90000"/>
              </a:lnSpc>
              <a:spcBef>
                <a:spcPts val="700"/>
              </a:spcBef>
              <a:tabLst>
                <a:tab pos="558800" algn="l"/>
                <a:tab pos="1333500" algn="l"/>
              </a:tabLst>
              <a:defRPr sz="1800"/>
            </a:pP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- 1956 </a:t>
            </a:r>
            <a:r>
              <a:rPr sz="2800" dirty="0" err="1">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S.Court</a:t>
            </a: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declares segregation in Public trans. illegal</a:t>
            </a:r>
          </a:p>
          <a:p>
            <a:pPr marL="458772" marR="57799" lvl="0" indent="-458772" algn="l" defTabSz="1295400">
              <a:lnSpc>
                <a:spcPct val="50000"/>
              </a:lnSpc>
              <a:spcBef>
                <a:spcPts val="200"/>
              </a:spcBef>
              <a:tabLst>
                <a:tab pos="558800" algn="l"/>
                <a:tab pos="1333500" algn="l"/>
              </a:tabLst>
              <a:defRPr sz="1800"/>
            </a:pPr>
            <a:endPar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endParaRPr>
          </a:p>
          <a:p>
            <a:pPr marL="458772" marR="57799" lvl="0" indent="-458772" algn="l" defTabSz="1295400">
              <a:lnSpc>
                <a:spcPct val="90000"/>
              </a:lnSpc>
              <a:spcBef>
                <a:spcPts val="700"/>
              </a:spcBef>
              <a:tabLst>
                <a:tab pos="558800" algn="l"/>
                <a:tab pos="1333500" algn="l"/>
              </a:tabLst>
              <a:defRPr sz="1800"/>
            </a:pP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makes MLK a Nat’l leader</a:t>
            </a:r>
          </a:p>
          <a:p>
            <a:pPr marL="458772" marR="57799" lvl="0" indent="-458772" algn="l" defTabSz="1295400">
              <a:lnSpc>
                <a:spcPct val="70000"/>
              </a:lnSpc>
              <a:spcBef>
                <a:spcPts val="100"/>
              </a:spcBef>
              <a:tabLst>
                <a:tab pos="558800" algn="l"/>
                <a:tab pos="1333500" algn="l"/>
              </a:tabLst>
              <a:defRPr sz="1800"/>
            </a:pPr>
            <a:endPar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endParaRPr>
          </a:p>
          <a:p>
            <a:pPr marL="458772" marR="57799" lvl="0" indent="-458772" algn="l" defTabSz="1295400">
              <a:lnSpc>
                <a:spcPct val="90000"/>
              </a:lnSpc>
              <a:spcBef>
                <a:spcPts val="700"/>
              </a:spcBef>
              <a:tabLst>
                <a:tab pos="558800" algn="l"/>
                <a:tab pos="1333500" algn="l"/>
              </a:tabLst>
              <a:defRPr sz="1800"/>
            </a:pP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MLK forms </a:t>
            </a:r>
            <a:r>
              <a:rPr sz="27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a:t>
            </a: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SCLC)</a:t>
            </a:r>
            <a:r>
              <a:rPr sz="2700" u="sng"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a:t>
            </a:r>
          </a:p>
          <a:p>
            <a:pPr marL="458772" marR="57799" lvl="0" indent="-458772" algn="l" defTabSz="1295400">
              <a:lnSpc>
                <a:spcPct val="90000"/>
              </a:lnSpc>
              <a:spcBef>
                <a:spcPts val="700"/>
              </a:spcBef>
              <a:tabLst>
                <a:tab pos="558800" algn="l"/>
                <a:tab pos="1333500" algn="l"/>
              </a:tabLst>
              <a:defRPr sz="1800"/>
            </a:pPr>
            <a:r>
              <a:rPr sz="27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a:t>
            </a:r>
            <a:r>
              <a:rPr sz="2700" u="sng"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Southern Christian Leadership Conference</a:t>
            </a:r>
            <a:endPar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endParaRPr>
          </a:p>
          <a:p>
            <a:pPr marL="458772" marR="57799" lvl="2" indent="227027" algn="l" defTabSz="1295400">
              <a:lnSpc>
                <a:spcPct val="90000"/>
              </a:lnSpc>
              <a:spcBef>
                <a:spcPts val="700"/>
              </a:spcBef>
              <a:tabLst>
                <a:tab pos="558800" algn="l"/>
                <a:tab pos="1333500" algn="l"/>
              </a:tabLst>
              <a:defRPr sz="1800"/>
            </a:pPr>
            <a:r>
              <a:rPr sz="2800" b="1" spc="-112"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goal:</a:t>
            </a:r>
            <a:r>
              <a:rPr sz="2800" spc="-112"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massive non-violent protests</a:t>
            </a:r>
          </a:p>
        </p:txBody>
      </p:sp>
      <p:pic>
        <p:nvPicPr>
          <p:cNvPr id="3" name="Montgomery Bus Boycot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30200" y="2133600"/>
            <a:ext cx="7315200" cy="6400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9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Times"/>
        <a:ea typeface="Times"/>
        <a:cs typeface="Times"/>
      </a:majorFont>
      <a:minorFont>
        <a:latin typeface="Times"/>
        <a:ea typeface="Times"/>
        <a:cs typeface="Time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6E6E9"/>
        </a:solidFill>
        <a:ln w="12700" cap="flat">
          <a:solidFill>
            <a:srgbClr val="000000"/>
          </a:solidFill>
          <a:prstDash val="solid"/>
          <a:miter lim="400000"/>
        </a:ln>
        <a:effectLst/>
      </a:spPr>
      <a:bodyPr rot="0" spcFirstLastPara="1" vertOverflow="overflow" horzOverflow="overflow" vert="horz" wrap="square" lIns="38100" tIns="38100" rIns="38100" bIns="38100" numCol="1" spcCol="38100" rtlCol="0" anchor="ctr">
        <a:spAutoFit/>
      </a:bodyPr>
      <a:lstStyle>
        <a:defPPr marL="0" marR="0" indent="0" algn="ctr" defTabSz="647700" rtl="0" fontAlgn="auto" latinLnBrk="1" hangingPunct="0">
          <a:lnSpc>
            <a:spcPts val="1900"/>
          </a:lnSpc>
          <a:spcBef>
            <a:spcPts val="0"/>
          </a:spcBef>
          <a:spcAft>
            <a:spcPts val="0"/>
          </a:spcAft>
          <a:buClrTx/>
          <a:buSzTx/>
          <a:buFontTx/>
          <a:buNone/>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kumimoji="0" sz="1600" b="0" i="0" u="none" strike="noStrike" cap="none" spc="0" normalizeH="0" baseline="0">
            <a:ln>
              <a:noFill/>
            </a:ln>
            <a:solidFill>
              <a:srgbClr val="000000"/>
            </a:solidFill>
            <a:effectLst>
              <a:outerShdw blurRad="38100" dist="12700" dir="5400000" rotWithShape="0">
                <a:srgbClr val="000000">
                  <a:alpha val="50000"/>
                </a:srgbClr>
              </a:outerShdw>
            </a:effectLst>
            <a:uFillTx/>
            <a:latin typeface="+mn-lt"/>
            <a:ea typeface="+mn-ea"/>
            <a:cs typeface="+mn-cs"/>
            <a:sym typeface="Time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647700" rtl="0" fontAlgn="auto" latinLnBrk="1" hangingPunct="0">
          <a:lnSpc>
            <a:spcPts val="1900"/>
          </a:lnSpc>
          <a:spcBef>
            <a:spcPts val="0"/>
          </a:spcBef>
          <a:spcAft>
            <a:spcPts val="0"/>
          </a:spcAft>
          <a:buClrTx/>
          <a:buSzTx/>
          <a:buFontTx/>
          <a:buNone/>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kumimoji="0" sz="1600" b="0" i="0" u="none" strike="noStrike" cap="none" spc="0" normalizeH="0" baseline="0">
            <a:ln>
              <a:noFill/>
            </a:ln>
            <a:solidFill>
              <a:srgbClr val="000000"/>
            </a:solidFill>
            <a:effectLst/>
            <a:uFillTx/>
            <a:latin typeface="+mn-lt"/>
            <a:ea typeface="+mn-ea"/>
            <a:cs typeface="+mn-cs"/>
            <a:sym typeface="Time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Times"/>
        <a:ea typeface="Times"/>
        <a:cs typeface="Times"/>
      </a:majorFont>
      <a:minorFont>
        <a:latin typeface="Times"/>
        <a:ea typeface="Times"/>
        <a:cs typeface="Time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6E6E9"/>
        </a:solidFill>
        <a:ln w="12700" cap="flat">
          <a:solidFill>
            <a:srgbClr val="000000"/>
          </a:solidFill>
          <a:prstDash val="solid"/>
          <a:miter lim="400000"/>
        </a:ln>
        <a:effectLst/>
      </a:spPr>
      <a:bodyPr rot="0" spcFirstLastPara="1" vertOverflow="overflow" horzOverflow="overflow" vert="horz" wrap="square" lIns="38100" tIns="38100" rIns="38100" bIns="38100" numCol="1" spcCol="38100" rtlCol="0" anchor="ctr">
        <a:spAutoFit/>
      </a:bodyPr>
      <a:lstStyle>
        <a:defPPr marL="0" marR="0" indent="0" algn="ctr" defTabSz="647700" rtl="0" fontAlgn="auto" latinLnBrk="1" hangingPunct="0">
          <a:lnSpc>
            <a:spcPts val="1900"/>
          </a:lnSpc>
          <a:spcBef>
            <a:spcPts val="0"/>
          </a:spcBef>
          <a:spcAft>
            <a:spcPts val="0"/>
          </a:spcAft>
          <a:buClrTx/>
          <a:buSzTx/>
          <a:buFontTx/>
          <a:buNone/>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kumimoji="0" sz="1600" b="0" i="0" u="none" strike="noStrike" cap="none" spc="0" normalizeH="0" baseline="0">
            <a:ln>
              <a:noFill/>
            </a:ln>
            <a:solidFill>
              <a:srgbClr val="000000"/>
            </a:solidFill>
            <a:effectLst>
              <a:outerShdw blurRad="38100" dist="12700" dir="5400000" rotWithShape="0">
                <a:srgbClr val="000000">
                  <a:alpha val="50000"/>
                </a:srgbClr>
              </a:outerShdw>
            </a:effectLst>
            <a:uFillTx/>
            <a:latin typeface="+mn-lt"/>
            <a:ea typeface="+mn-ea"/>
            <a:cs typeface="+mn-cs"/>
            <a:sym typeface="Time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647700" rtl="0" fontAlgn="auto" latinLnBrk="1" hangingPunct="0">
          <a:lnSpc>
            <a:spcPts val="1900"/>
          </a:lnSpc>
          <a:spcBef>
            <a:spcPts val="0"/>
          </a:spcBef>
          <a:spcAft>
            <a:spcPts val="0"/>
          </a:spcAft>
          <a:buClrTx/>
          <a:buSzTx/>
          <a:buFontTx/>
          <a:buNone/>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kumimoji="0" sz="1600" b="0" i="0" u="none" strike="noStrike" cap="none" spc="0" normalizeH="0" baseline="0">
            <a:ln>
              <a:noFill/>
            </a:ln>
            <a:solidFill>
              <a:srgbClr val="000000"/>
            </a:solidFill>
            <a:effectLst/>
            <a:uFillTx/>
            <a:latin typeface="+mn-lt"/>
            <a:ea typeface="+mn-ea"/>
            <a:cs typeface="+mn-cs"/>
            <a:sym typeface="Time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157</TotalTime>
  <Words>3001</Words>
  <Application>Microsoft Office PowerPoint</Application>
  <PresentationFormat>Custom</PresentationFormat>
  <Paragraphs>135</Paragraphs>
  <Slides>8</Slides>
  <Notes>8</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Arial Black</vt:lpstr>
      <vt:lpstr>Helvetica</vt:lpstr>
      <vt:lpstr>Lucida Grande</vt:lpstr>
      <vt:lpstr>Times</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Beattie, William R.</dc:creator>
  <cp:lastModifiedBy>Microsoft account</cp:lastModifiedBy>
  <cp:revision>42</cp:revision>
  <dcterms:modified xsi:type="dcterms:W3CDTF">2020-06-08T16:01:30Z</dcterms:modified>
</cp:coreProperties>
</file>