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6"/>
  </p:notesMasterIdLst>
  <p:sldIdLst>
    <p:sldId id="272" r:id="rId2"/>
    <p:sldId id="273" r:id="rId3"/>
    <p:sldId id="274" r:id="rId4"/>
    <p:sldId id="275" r:id="rId5"/>
  </p:sldIdLst>
  <p:sldSz cx="13004800" cy="9753600"/>
  <p:notesSz cx="6858000" cy="9144000"/>
  <p:defaultTextStyle>
    <a:lvl1pPr algn="ctr" defTabSz="647700">
      <a:lnSpc>
        <a:spcPts val="1900"/>
      </a:lnSpc>
      <a:tabLst>
        <a:tab pos="508000" algn="l"/>
        <a:tab pos="1016000" algn="l"/>
        <a:tab pos="1511300" algn="l"/>
        <a:tab pos="2019300" algn="l"/>
        <a:tab pos="2527300" algn="l"/>
        <a:tab pos="3035300" algn="l"/>
        <a:tab pos="3543300" algn="l"/>
        <a:tab pos="4051300" algn="l"/>
        <a:tab pos="4546600" algn="l"/>
        <a:tab pos="5054600" algn="l"/>
        <a:tab pos="5562600" algn="l"/>
        <a:tab pos="6070600" algn="l"/>
      </a:tabLst>
      <a:defRPr sz="1600">
        <a:latin typeface="+mn-lt"/>
        <a:ea typeface="+mn-ea"/>
        <a:cs typeface="+mn-cs"/>
        <a:sym typeface="Times"/>
      </a:defRPr>
    </a:lvl1pPr>
    <a:lvl2pPr indent="342900" algn="ctr" defTabSz="647700">
      <a:lnSpc>
        <a:spcPts val="1900"/>
      </a:lnSpc>
      <a:tabLst>
        <a:tab pos="508000" algn="l"/>
        <a:tab pos="1016000" algn="l"/>
        <a:tab pos="1511300" algn="l"/>
        <a:tab pos="2019300" algn="l"/>
        <a:tab pos="2527300" algn="l"/>
        <a:tab pos="3035300" algn="l"/>
        <a:tab pos="3543300" algn="l"/>
        <a:tab pos="4051300" algn="l"/>
        <a:tab pos="4546600" algn="l"/>
        <a:tab pos="5054600" algn="l"/>
        <a:tab pos="5562600" algn="l"/>
        <a:tab pos="6070600" algn="l"/>
      </a:tabLst>
      <a:defRPr sz="1600">
        <a:latin typeface="+mn-lt"/>
        <a:ea typeface="+mn-ea"/>
        <a:cs typeface="+mn-cs"/>
        <a:sym typeface="Times"/>
      </a:defRPr>
    </a:lvl2pPr>
    <a:lvl3pPr indent="685800" algn="ctr" defTabSz="647700">
      <a:lnSpc>
        <a:spcPts val="1900"/>
      </a:lnSpc>
      <a:tabLst>
        <a:tab pos="508000" algn="l"/>
        <a:tab pos="1016000" algn="l"/>
        <a:tab pos="1511300" algn="l"/>
        <a:tab pos="2019300" algn="l"/>
        <a:tab pos="2527300" algn="l"/>
        <a:tab pos="3035300" algn="l"/>
        <a:tab pos="3543300" algn="l"/>
        <a:tab pos="4051300" algn="l"/>
        <a:tab pos="4546600" algn="l"/>
        <a:tab pos="5054600" algn="l"/>
        <a:tab pos="5562600" algn="l"/>
        <a:tab pos="6070600" algn="l"/>
      </a:tabLst>
      <a:defRPr sz="1600">
        <a:latin typeface="+mn-lt"/>
        <a:ea typeface="+mn-ea"/>
        <a:cs typeface="+mn-cs"/>
        <a:sym typeface="Times"/>
      </a:defRPr>
    </a:lvl3pPr>
    <a:lvl4pPr indent="1028700" algn="ctr" defTabSz="647700">
      <a:lnSpc>
        <a:spcPts val="1900"/>
      </a:lnSpc>
      <a:tabLst>
        <a:tab pos="508000" algn="l"/>
        <a:tab pos="1016000" algn="l"/>
        <a:tab pos="1511300" algn="l"/>
        <a:tab pos="2019300" algn="l"/>
        <a:tab pos="2527300" algn="l"/>
        <a:tab pos="3035300" algn="l"/>
        <a:tab pos="3543300" algn="l"/>
        <a:tab pos="4051300" algn="l"/>
        <a:tab pos="4546600" algn="l"/>
        <a:tab pos="5054600" algn="l"/>
        <a:tab pos="5562600" algn="l"/>
        <a:tab pos="6070600" algn="l"/>
      </a:tabLst>
      <a:defRPr sz="1600">
        <a:latin typeface="+mn-lt"/>
        <a:ea typeface="+mn-ea"/>
        <a:cs typeface="+mn-cs"/>
        <a:sym typeface="Times"/>
      </a:defRPr>
    </a:lvl4pPr>
    <a:lvl5pPr indent="1371600" algn="ctr" defTabSz="647700">
      <a:lnSpc>
        <a:spcPts val="1900"/>
      </a:lnSpc>
      <a:tabLst>
        <a:tab pos="508000" algn="l"/>
        <a:tab pos="1016000" algn="l"/>
        <a:tab pos="1511300" algn="l"/>
        <a:tab pos="2019300" algn="l"/>
        <a:tab pos="2527300" algn="l"/>
        <a:tab pos="3035300" algn="l"/>
        <a:tab pos="3543300" algn="l"/>
        <a:tab pos="4051300" algn="l"/>
        <a:tab pos="4546600" algn="l"/>
        <a:tab pos="5054600" algn="l"/>
        <a:tab pos="5562600" algn="l"/>
        <a:tab pos="6070600" algn="l"/>
      </a:tabLst>
      <a:defRPr sz="1600">
        <a:latin typeface="+mn-lt"/>
        <a:ea typeface="+mn-ea"/>
        <a:cs typeface="+mn-cs"/>
        <a:sym typeface="Times"/>
      </a:defRPr>
    </a:lvl5pPr>
    <a:lvl6pPr indent="1714500" algn="ctr" defTabSz="647700">
      <a:lnSpc>
        <a:spcPts val="1900"/>
      </a:lnSpc>
      <a:tabLst>
        <a:tab pos="508000" algn="l"/>
        <a:tab pos="1016000" algn="l"/>
        <a:tab pos="1511300" algn="l"/>
        <a:tab pos="2019300" algn="l"/>
        <a:tab pos="2527300" algn="l"/>
        <a:tab pos="3035300" algn="l"/>
        <a:tab pos="3543300" algn="l"/>
        <a:tab pos="4051300" algn="l"/>
        <a:tab pos="4546600" algn="l"/>
        <a:tab pos="5054600" algn="l"/>
        <a:tab pos="5562600" algn="l"/>
        <a:tab pos="6070600" algn="l"/>
      </a:tabLst>
      <a:defRPr sz="1600">
        <a:latin typeface="+mn-lt"/>
        <a:ea typeface="+mn-ea"/>
        <a:cs typeface="+mn-cs"/>
        <a:sym typeface="Times"/>
      </a:defRPr>
    </a:lvl6pPr>
    <a:lvl7pPr indent="2057400" algn="ctr" defTabSz="647700">
      <a:lnSpc>
        <a:spcPts val="1900"/>
      </a:lnSpc>
      <a:tabLst>
        <a:tab pos="508000" algn="l"/>
        <a:tab pos="1016000" algn="l"/>
        <a:tab pos="1511300" algn="l"/>
        <a:tab pos="2019300" algn="l"/>
        <a:tab pos="2527300" algn="l"/>
        <a:tab pos="3035300" algn="l"/>
        <a:tab pos="3543300" algn="l"/>
        <a:tab pos="4051300" algn="l"/>
        <a:tab pos="4546600" algn="l"/>
        <a:tab pos="5054600" algn="l"/>
        <a:tab pos="5562600" algn="l"/>
        <a:tab pos="6070600" algn="l"/>
      </a:tabLst>
      <a:defRPr sz="1600">
        <a:latin typeface="+mn-lt"/>
        <a:ea typeface="+mn-ea"/>
        <a:cs typeface="+mn-cs"/>
        <a:sym typeface="Times"/>
      </a:defRPr>
    </a:lvl7pPr>
    <a:lvl8pPr indent="2400300" algn="ctr" defTabSz="647700">
      <a:lnSpc>
        <a:spcPts val="1900"/>
      </a:lnSpc>
      <a:tabLst>
        <a:tab pos="508000" algn="l"/>
        <a:tab pos="1016000" algn="l"/>
        <a:tab pos="1511300" algn="l"/>
        <a:tab pos="2019300" algn="l"/>
        <a:tab pos="2527300" algn="l"/>
        <a:tab pos="3035300" algn="l"/>
        <a:tab pos="3543300" algn="l"/>
        <a:tab pos="4051300" algn="l"/>
        <a:tab pos="4546600" algn="l"/>
        <a:tab pos="5054600" algn="l"/>
        <a:tab pos="5562600" algn="l"/>
        <a:tab pos="6070600" algn="l"/>
      </a:tabLst>
      <a:defRPr sz="1600">
        <a:latin typeface="+mn-lt"/>
        <a:ea typeface="+mn-ea"/>
        <a:cs typeface="+mn-cs"/>
        <a:sym typeface="Times"/>
      </a:defRPr>
    </a:lvl8pPr>
    <a:lvl9pPr indent="2743200" algn="ctr" defTabSz="647700">
      <a:lnSpc>
        <a:spcPts val="1900"/>
      </a:lnSpc>
      <a:tabLst>
        <a:tab pos="508000" algn="l"/>
        <a:tab pos="1016000" algn="l"/>
        <a:tab pos="1511300" algn="l"/>
        <a:tab pos="2019300" algn="l"/>
        <a:tab pos="2527300" algn="l"/>
        <a:tab pos="3035300" algn="l"/>
        <a:tab pos="3543300" algn="l"/>
        <a:tab pos="4051300" algn="l"/>
        <a:tab pos="4546600" algn="l"/>
        <a:tab pos="5054600" algn="l"/>
        <a:tab pos="5562600" algn="l"/>
        <a:tab pos="6070600" algn="l"/>
      </a:tabLst>
      <a:defRPr sz="1600">
        <a:latin typeface="+mn-lt"/>
        <a:ea typeface="+mn-ea"/>
        <a:cs typeface="+mn-cs"/>
        <a:sym typeface="Times"/>
      </a:defRPr>
    </a:lvl9pPr>
  </p:defaultTextStyle>
  <p:extLst>
    <p:ext uri="{EFAFB233-063F-42B5-8137-9DF3F51BA10A}">
      <p15:sldGuideLst xmlns:p15="http://schemas.microsoft.com/office/powerpoint/2012/main">
        <p15:guide id="1" orient="horz" pos="3072">
          <p15:clr>
            <a:srgbClr val="A4A3A4"/>
          </p15:clr>
        </p15:guide>
        <p15:guide id="2" pos="409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8F44A2F1-9E1F-4B54-A3A2-5F16C0AD49E2}" styleName="">
    <a:tblBg/>
    <a:wholeTbl>
      <a:tcTxStyle b="off" i="off">
        <a:fontRef idx="minor">
          <a:srgbClr val="000000"/>
        </a:fontRef>
        <a:srgbClr val="000000"/>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wholeTbl>
    <a:band2H>
      <a:tcTxStyle/>
      <a:tcStyle>
        <a:tcBdr/>
        <a:fill>
          <a:solidFill>
            <a:srgbClr val="EFF1F3"/>
          </a:solidFill>
        </a:fill>
      </a:tcStyle>
    </a:band2H>
    <a:firstCol>
      <a:tcTxStyle b="off" i="off">
        <a:fontRef idx="minor">
          <a:srgbClr val="000000"/>
        </a:fontRef>
        <a:srgbClr val="000000"/>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firstCol>
    <a:lastRow>
      <a:tcTxStyle b="off" i="off">
        <a:fontRef idx="minor">
          <a:srgbClr val="000000"/>
        </a:fontRef>
        <a:srgbClr val="000000"/>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lastRow>
    <a:firstRow>
      <a:tcTxStyle b="off" i="off">
        <a:fontRef idx="minor">
          <a:srgbClr val="000000"/>
        </a:fontRef>
        <a:srgbClr val="000000"/>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firstRow>
  </a:tblStyle>
  <a:tblStyle styleId="{C7B018BB-80A7-4F77-B60F-C8B233D01FF8}" styleName="">
    <a:tblBg/>
    <a:wholeTbl>
      <a:tcTxStyle>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00882B"/>
          </a:solidFill>
        </a:fill>
      </a:tcStyle>
    </a:firstRow>
  </a:tblStyle>
  <a:tblStyle styleId="{EEE7283C-3CF3-47DC-8721-378D4A62B228}" styleName="">
    <a:tblBg/>
    <a:wholeTbl>
      <a:tcTxStyle>
        <a:font>
          <a:latin typeface="Helvetica Light"/>
          <a:ea typeface="Helvetica Light"/>
          <a:cs typeface="Helvetica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a:font>
          <a:latin typeface="Helvetica Light"/>
          <a:ea typeface="Helvetica Light"/>
          <a:cs typeface="Helvetica Light"/>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a:font>
          <a:latin typeface="Helvetica Light"/>
          <a:ea typeface="Helvetica Light"/>
          <a:cs typeface="Helvetica Light"/>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a:font>
          <a:latin typeface="Helvetica Light"/>
          <a:ea typeface="Helvetica Light"/>
          <a:cs typeface="Helvetica Light"/>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4C3C2611-4C71-4FC5-86AE-919BDF0F9419}" styleName="">
    <a:tblBg/>
    <a:wholeTbl>
      <a:tcTxStyle>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365C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2283" autoAdjust="0"/>
  </p:normalViewPr>
  <p:slideViewPr>
    <p:cSldViewPr>
      <p:cViewPr varScale="1">
        <p:scale>
          <a:sx n="44" d="100"/>
          <a:sy n="44" d="100"/>
        </p:scale>
        <p:origin x="1602" y="54"/>
      </p:cViewPr>
      <p:guideLst>
        <p:guide orient="horz" pos="3072"/>
        <p:guide pos="409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hape 6"/>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7" name="Shape 7"/>
          <p:cNvSpPr>
            <a:spLocks noGrp="1"/>
          </p:cNvSpPr>
          <p:nvPr>
            <p:ph type="body" sz="quarter" idx="1"/>
          </p:nvPr>
        </p:nvSpPr>
        <p:spPr>
          <a:xfrm>
            <a:off x="914400" y="4343400"/>
            <a:ext cx="5029200" cy="4114800"/>
          </a:xfrm>
          <a:prstGeom prst="rect">
            <a:avLst/>
          </a:prstGeom>
        </p:spPr>
        <p:txBody>
          <a:bodyPr/>
          <a:lstStyle/>
          <a:p>
            <a:pPr lvl="0"/>
            <a:endParaRPr/>
          </a:p>
        </p:txBody>
      </p:sp>
    </p:spTree>
    <p:extLst>
      <p:ext uri="{BB962C8B-B14F-4D97-AF65-F5344CB8AC3E}">
        <p14:creationId xmlns:p14="http://schemas.microsoft.com/office/powerpoint/2010/main" val="3063816534"/>
      </p:ext>
    </p:extLst>
  </p:cSld>
  <p:clrMap bg1="lt1" tx1="dk1" bg2="lt2" tx2="dk2" accent1="accent1" accent2="accent2" accent3="accent3" accent4="accent4" accent5="accent5" accent6="accent6" hlink="hlink" folHlink="folHlink"/>
  <p:notesStyle>
    <a:lvl1pPr defTabSz="647700">
      <a:defRPr sz="2200">
        <a:latin typeface="Lucida Grande"/>
        <a:ea typeface="Lucida Grande"/>
        <a:cs typeface="Lucida Grande"/>
        <a:sym typeface="Lucida Grande"/>
      </a:defRPr>
    </a:lvl1pPr>
    <a:lvl2pPr indent="228600" defTabSz="647700">
      <a:defRPr sz="2200">
        <a:latin typeface="Lucida Grande"/>
        <a:ea typeface="Lucida Grande"/>
        <a:cs typeface="Lucida Grande"/>
        <a:sym typeface="Lucida Grande"/>
      </a:defRPr>
    </a:lvl2pPr>
    <a:lvl3pPr indent="457200" defTabSz="647700">
      <a:defRPr sz="2200">
        <a:latin typeface="Lucida Grande"/>
        <a:ea typeface="Lucida Grande"/>
        <a:cs typeface="Lucida Grande"/>
        <a:sym typeface="Lucida Grande"/>
      </a:defRPr>
    </a:lvl3pPr>
    <a:lvl4pPr indent="685800" defTabSz="647700">
      <a:defRPr sz="2200">
        <a:latin typeface="Lucida Grande"/>
        <a:ea typeface="Lucida Grande"/>
        <a:cs typeface="Lucida Grande"/>
        <a:sym typeface="Lucida Grande"/>
      </a:defRPr>
    </a:lvl4pPr>
    <a:lvl5pPr indent="914400" defTabSz="647700">
      <a:defRPr sz="2200">
        <a:latin typeface="Lucida Grande"/>
        <a:ea typeface="Lucida Grande"/>
        <a:cs typeface="Lucida Grande"/>
        <a:sym typeface="Lucida Grande"/>
      </a:defRPr>
    </a:lvl5pPr>
    <a:lvl6pPr indent="1143000" defTabSz="647700">
      <a:defRPr sz="2200">
        <a:latin typeface="Lucida Grande"/>
        <a:ea typeface="Lucida Grande"/>
        <a:cs typeface="Lucida Grande"/>
        <a:sym typeface="Lucida Grande"/>
      </a:defRPr>
    </a:lvl6pPr>
    <a:lvl7pPr indent="1371600" defTabSz="647700">
      <a:defRPr sz="2200">
        <a:latin typeface="Lucida Grande"/>
        <a:ea typeface="Lucida Grande"/>
        <a:cs typeface="Lucida Grande"/>
        <a:sym typeface="Lucida Grande"/>
      </a:defRPr>
    </a:lvl7pPr>
    <a:lvl8pPr indent="1600200" defTabSz="647700">
      <a:defRPr sz="2200">
        <a:latin typeface="Lucida Grande"/>
        <a:ea typeface="Lucida Grande"/>
        <a:cs typeface="Lucida Grande"/>
        <a:sym typeface="Lucida Grande"/>
      </a:defRPr>
    </a:lvl8pPr>
    <a:lvl9pPr indent="1828800" defTabSz="647700">
      <a:defRPr sz="2200">
        <a:latin typeface="Lucida Grande"/>
        <a:ea typeface="Lucida Grande"/>
        <a:cs typeface="Lucida Grande"/>
        <a:sym typeface="Lucida Grand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youtube.com/watch?v=km_uEnI4UD0&amp;feature=youtu.be"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 name="Shape 250"/>
          <p:cNvSpPr>
            <a:spLocks noGrp="1" noRot="1" noChangeAspect="1"/>
          </p:cNvSpPr>
          <p:nvPr>
            <p:ph type="sldImg"/>
          </p:nvPr>
        </p:nvSpPr>
        <p:spPr>
          <a:prstGeom prst="rect">
            <a:avLst/>
          </a:prstGeom>
        </p:spPr>
        <p:txBody>
          <a:bodyPr/>
          <a:lstStyle/>
          <a:p>
            <a:pPr lvl="0"/>
            <a:endParaRPr/>
          </a:p>
        </p:txBody>
      </p:sp>
      <p:sp>
        <p:nvSpPr>
          <p:cNvPr id="251" name="Shape 251"/>
          <p:cNvSpPr>
            <a:spLocks noGrp="1"/>
          </p:cNvSpPr>
          <p:nvPr>
            <p:ph type="body" sz="quarter" idx="1"/>
          </p:nvPr>
        </p:nvSpPr>
        <p:spPr>
          <a:prstGeom prst="rect">
            <a:avLst/>
          </a:prstGeom>
        </p:spPr>
        <p:txBody>
          <a:bodyPr/>
          <a:lstStyle/>
          <a:p>
            <a:pPr marR="57799" lvl="0" defTabSz="1295400">
              <a:spcBef>
                <a:spcPts val="700"/>
              </a:spcBef>
              <a:buClr>
                <a:srgbClr val="FFFFFF"/>
              </a:buClr>
              <a:defRPr sz="1800"/>
            </a:pPr>
            <a:r>
              <a:rPr sz="2100" dirty="0">
                <a:uFill>
                  <a:solidFill>
                    <a:srgbClr val="FFFFFF"/>
                  </a:solidFill>
                </a:uFill>
                <a:latin typeface="Helvetica"/>
                <a:ea typeface="Helvetica"/>
                <a:cs typeface="Helvetica"/>
                <a:sym typeface="Helvetica"/>
              </a:rPr>
              <a:t>The problem facing African Americans in the North was de facto segregation - segregation that exists by practice and custom.  de facto segregation is harder to fight than segregation in the south because it requires changing people’s attitudes rather than repealing laws.  It’s harder to convince whites to share economic power and social power than a drinking fountain or a bathroom.  </a:t>
            </a:r>
          </a:p>
          <a:p>
            <a:pPr marR="57799" lvl="0" defTabSz="1295400">
              <a:spcBef>
                <a:spcPts val="700"/>
              </a:spcBef>
              <a:buClr>
                <a:srgbClr val="FFFFFF"/>
              </a:buClr>
              <a:defRPr sz="1800"/>
            </a:pPr>
            <a:endParaRPr sz="2100" dirty="0">
              <a:uFill>
                <a:solidFill>
                  <a:srgbClr val="FFFFFF"/>
                </a:solidFill>
              </a:uFill>
              <a:latin typeface="Helvetica"/>
              <a:ea typeface="Helvetica"/>
              <a:cs typeface="Helvetica"/>
              <a:sym typeface="Helvetica"/>
            </a:endParaRPr>
          </a:p>
          <a:p>
            <a:pPr marR="57799" lvl="0" defTabSz="1295400">
              <a:spcBef>
                <a:spcPts val="700"/>
              </a:spcBef>
              <a:buClr>
                <a:srgbClr val="FFFFFF"/>
              </a:buClr>
              <a:defRPr sz="1800"/>
            </a:pPr>
            <a:r>
              <a:rPr sz="2100" dirty="0">
                <a:uFill>
                  <a:solidFill>
                    <a:srgbClr val="FFFFFF"/>
                  </a:solidFill>
                </a:uFill>
                <a:latin typeface="Helvetica"/>
                <a:ea typeface="Helvetica"/>
                <a:cs typeface="Helvetica"/>
                <a:sym typeface="Helvetica"/>
              </a:rPr>
              <a:t>This segregation in the North begins when African Americans from the South move to the North after WWII.  You have “white flight” - whites moving from the cities to the suburbs, leaving blacks in a crumbling inner city. They paid rent to land lords who didn’t comply with housing and health ordinances.  </a:t>
            </a:r>
          </a:p>
          <a:p>
            <a:pPr marL="458772" marR="57799" lvl="0" indent="-458772" defTabSz="1295400">
              <a:lnSpc>
                <a:spcPct val="90000"/>
              </a:lnSpc>
              <a:spcBef>
                <a:spcPts val="700"/>
              </a:spcBef>
              <a:tabLst>
                <a:tab pos="558800" algn="l"/>
                <a:tab pos="1333500" algn="l"/>
              </a:tabLst>
              <a:defRPr sz="1800"/>
            </a:pPr>
            <a:r>
              <a:rPr sz="2100" dirty="0">
                <a:uFill>
                  <a:solidFill/>
                </a:uFill>
                <a:latin typeface="Helvetica"/>
                <a:ea typeface="Helvetica"/>
                <a:cs typeface="Helvetica"/>
                <a:sym typeface="Helvetica"/>
              </a:rPr>
              <a:t>• </a:t>
            </a:r>
            <a:r>
              <a:rPr sz="2000" dirty="0">
                <a:uFill>
                  <a:solidFill/>
                </a:uFill>
                <a:latin typeface="Arial"/>
                <a:ea typeface="Arial"/>
                <a:cs typeface="Arial"/>
                <a:sym typeface="Arial"/>
              </a:rPr>
              <a:t>unemployment twice as much as whites</a:t>
            </a:r>
          </a:p>
          <a:p>
            <a:pPr marR="57799" lvl="0" defTabSz="1295400">
              <a:spcBef>
                <a:spcPts val="700"/>
              </a:spcBef>
              <a:buClr>
                <a:srgbClr val="FFFFFF"/>
              </a:buClr>
              <a:defRPr sz="1800"/>
            </a:pPr>
            <a:r>
              <a:rPr sz="2100" dirty="0">
                <a:uFill>
                  <a:solidFill>
                    <a:srgbClr val="FFFFFF"/>
                  </a:solidFill>
                </a:uFill>
                <a:latin typeface="Helvetica"/>
                <a:ea typeface="Helvetica"/>
                <a:cs typeface="Helvetica"/>
                <a:sym typeface="Helvetica"/>
              </a:rPr>
              <a:t>Schools for Black children deteriorated along with their neighborhoods.  Unemployment rates were more that twice as high as those among whites.</a:t>
            </a:r>
          </a:p>
          <a:p>
            <a:pPr marR="57799" lvl="0" defTabSz="1295400">
              <a:spcBef>
                <a:spcPts val="700"/>
              </a:spcBef>
              <a:buClr>
                <a:srgbClr val="FFFFFF"/>
              </a:buClr>
              <a:defRPr sz="1800"/>
            </a:pPr>
            <a:r>
              <a:rPr sz="2100" dirty="0">
                <a:uFill>
                  <a:solidFill>
                    <a:srgbClr val="FFFFFF"/>
                  </a:solidFill>
                </a:uFill>
                <a:latin typeface="Helvetica"/>
                <a:ea typeface="Helvetica"/>
                <a:cs typeface="Helvetica"/>
                <a:sym typeface="Helvetica"/>
              </a:rPr>
              <a:t>**Research showed that segregated neighborhoods were created by real estate agents that wouldn’t show African American homes in white neighborhoods.   </a:t>
            </a:r>
          </a:p>
          <a:p>
            <a:pPr marR="57799" lvl="0" defTabSz="1295400">
              <a:spcBef>
                <a:spcPts val="700"/>
              </a:spcBef>
              <a:buClr>
                <a:srgbClr val="FFFFFF"/>
              </a:buClr>
              <a:defRPr sz="1800"/>
            </a:pPr>
            <a:r>
              <a:rPr sz="2100" dirty="0">
                <a:uFill>
                  <a:solidFill>
                    <a:srgbClr val="FFFFFF"/>
                  </a:solidFill>
                </a:uFill>
                <a:latin typeface="Helvetica"/>
                <a:ea typeface="Helvetica"/>
                <a:cs typeface="Helvetica"/>
                <a:sym typeface="Helvetica"/>
              </a:rPr>
              <a:t>MLK takes his marches from the South to the North.  They in Northern cities like Boston and Chicago and face the same opposition that thy did in the South.  Bottles and rocks were thrown at the marchers.  King, who received death threats throughout his involvement in the civil rights movement, was hit by a brick during one march but continued to lead marches in the face of personal danger</a:t>
            </a:r>
          </a:p>
          <a:p>
            <a:pPr marR="57799" lvl="0" defTabSz="1295400">
              <a:lnSpc>
                <a:spcPct val="1000"/>
              </a:lnSpc>
              <a:spcBef>
                <a:spcPts val="700"/>
              </a:spcBef>
              <a:buClr>
                <a:srgbClr val="FFFFFF"/>
              </a:buClr>
              <a:defRPr sz="1800"/>
            </a:pPr>
            <a:endParaRPr sz="2100" dirty="0">
              <a:uFill>
                <a:solidFill>
                  <a:srgbClr val="FFFFFF"/>
                </a:solidFill>
              </a:uFill>
              <a:latin typeface="Helvetica"/>
              <a:ea typeface="Helvetica"/>
              <a:cs typeface="Helvetica"/>
              <a:sym typeface="Helvetica"/>
            </a:endParaRPr>
          </a:p>
          <a:p>
            <a:pPr marR="57799" lvl="0" defTabSz="1295400">
              <a:spcBef>
                <a:spcPts val="700"/>
              </a:spcBef>
              <a:buClr>
                <a:srgbClr val="FFFFFF"/>
              </a:buClr>
              <a:defRPr sz="1800"/>
            </a:pPr>
            <a:r>
              <a:rPr sz="2100" dirty="0">
                <a:uFill>
                  <a:solidFill>
                    <a:srgbClr val="FFFFFF"/>
                  </a:solidFill>
                </a:uFill>
                <a:latin typeface="Helvetica"/>
                <a:ea typeface="Helvetica"/>
                <a:cs typeface="Helvetica"/>
                <a:sym typeface="Helvetica"/>
              </a:rPr>
              <a:t>In NYC in July of ’64, and encounter between white police and African American teenagers ended in the death of a 15-year old student.  This sparked a race riot in central Harlem.  Watts Los Angeles were the worse riots in our history.  34 people killed - hundreds of millions of dollars worth of property was destroyed.  </a:t>
            </a:r>
          </a:p>
          <a:p>
            <a:pPr marR="57799" lvl="0" defTabSz="1295400">
              <a:lnSpc>
                <a:spcPct val="30000"/>
              </a:lnSpc>
              <a:spcBef>
                <a:spcPts val="700"/>
              </a:spcBef>
              <a:buClr>
                <a:srgbClr val="FFFFFF"/>
              </a:buClr>
              <a:defRPr sz="1800"/>
            </a:pPr>
            <a:endParaRPr sz="2100" dirty="0">
              <a:uFill>
                <a:solidFill>
                  <a:srgbClr val="FFFFFF"/>
                </a:solidFill>
              </a:uFill>
              <a:latin typeface="Helvetica"/>
              <a:ea typeface="Helvetica"/>
              <a:cs typeface="Helvetica"/>
              <a:sym typeface="Helvetica"/>
            </a:endParaRPr>
          </a:p>
          <a:p>
            <a:pPr marR="57799" lvl="0" defTabSz="1295400">
              <a:spcBef>
                <a:spcPts val="700"/>
              </a:spcBef>
              <a:buClr>
                <a:srgbClr val="FFFFFF"/>
              </a:buClr>
              <a:defRPr sz="1800"/>
            </a:pPr>
            <a:r>
              <a:rPr sz="2100" dirty="0">
                <a:uFill>
                  <a:solidFill>
                    <a:srgbClr val="FFFFFF"/>
                  </a:solidFill>
                </a:uFill>
                <a:latin typeface="Helvetica"/>
                <a:ea typeface="Helvetica"/>
                <a:cs typeface="Helvetica"/>
                <a:sym typeface="Helvetica"/>
              </a:rPr>
              <a:t>Johnson and many whites were baffled by the fact that blacks were rioting, especially after the civil rights bill was passed.  They didn’t realize that much of the rioting came out of inequalities that came in the form of poverty, education, and unemployment.</a:t>
            </a:r>
          </a:p>
        </p:txBody>
      </p:sp>
    </p:spTree>
    <p:extLst>
      <p:ext uri="{BB962C8B-B14F-4D97-AF65-F5344CB8AC3E}">
        <p14:creationId xmlns:p14="http://schemas.microsoft.com/office/powerpoint/2010/main" val="40276257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 name="Shape 266"/>
          <p:cNvSpPr>
            <a:spLocks noGrp="1" noRot="1" noChangeAspect="1"/>
          </p:cNvSpPr>
          <p:nvPr>
            <p:ph type="sldImg"/>
          </p:nvPr>
        </p:nvSpPr>
        <p:spPr>
          <a:prstGeom prst="rect">
            <a:avLst/>
          </a:prstGeom>
        </p:spPr>
        <p:txBody>
          <a:bodyPr/>
          <a:lstStyle/>
          <a:p>
            <a:pPr lvl="0"/>
            <a:endParaRPr/>
          </a:p>
        </p:txBody>
      </p:sp>
      <p:sp>
        <p:nvSpPr>
          <p:cNvPr id="267" name="Shape 267"/>
          <p:cNvSpPr>
            <a:spLocks noGrp="1"/>
          </p:cNvSpPr>
          <p:nvPr>
            <p:ph type="body" sz="quarter" idx="1"/>
          </p:nvPr>
        </p:nvSpPr>
        <p:spPr>
          <a:prstGeom prst="rect">
            <a:avLst/>
          </a:prstGeom>
        </p:spPr>
        <p:txBody>
          <a:bodyPr/>
          <a:lstStyle/>
          <a:p>
            <a:pPr marR="57799" lvl="0" defTabSz="1295400">
              <a:spcBef>
                <a:spcPts val="700"/>
              </a:spcBef>
              <a:buClr>
                <a:srgbClr val="FFFFFF"/>
              </a:buClr>
              <a:defRPr sz="1800"/>
            </a:pPr>
            <a:r>
              <a:rPr sz="2100" dirty="0">
                <a:uFill>
                  <a:solidFill>
                    <a:srgbClr val="FFFFFF"/>
                  </a:solidFill>
                </a:uFill>
                <a:latin typeface="Helvetica"/>
                <a:ea typeface="Helvetica"/>
                <a:cs typeface="Helvetica"/>
                <a:sym typeface="Helvetica"/>
              </a:rPr>
              <a:t>People were frustrated with the limits of nonviolent protests and </a:t>
            </a:r>
            <a:r>
              <a:rPr sz="2100" dirty="0" smtClean="0">
                <a:uFill>
                  <a:solidFill>
                    <a:srgbClr val="FFFFFF"/>
                  </a:solidFill>
                </a:uFill>
                <a:latin typeface="Helvetica"/>
                <a:ea typeface="Helvetica"/>
                <a:cs typeface="Helvetica"/>
                <a:sym typeface="Helvetica"/>
              </a:rPr>
              <a:t>slow </a:t>
            </a:r>
            <a:r>
              <a:rPr sz="2100" dirty="0">
                <a:uFill>
                  <a:solidFill>
                    <a:srgbClr val="FFFFFF"/>
                  </a:solidFill>
                </a:uFill>
                <a:latin typeface="Helvetica"/>
                <a:ea typeface="Helvetica"/>
                <a:cs typeface="Helvetica"/>
                <a:sym typeface="Helvetica"/>
              </a:rPr>
              <a:t>politics.  They wanted more. Younger members of </a:t>
            </a:r>
            <a:r>
              <a:rPr sz="2100" dirty="0" smtClean="0">
                <a:uFill>
                  <a:solidFill>
                    <a:srgbClr val="FFFFFF"/>
                  </a:solidFill>
                </a:uFill>
                <a:latin typeface="Helvetica"/>
                <a:ea typeface="Helvetica"/>
                <a:cs typeface="Helvetica"/>
                <a:sym typeface="Helvetica"/>
              </a:rPr>
              <a:t>SN</a:t>
            </a:r>
            <a:r>
              <a:rPr lang="en-US" sz="2100" dirty="0" smtClean="0">
                <a:uFill>
                  <a:solidFill>
                    <a:srgbClr val="FFFFFF"/>
                  </a:solidFill>
                </a:uFill>
                <a:latin typeface="Helvetica"/>
                <a:ea typeface="Helvetica"/>
                <a:cs typeface="Helvetica"/>
                <a:sym typeface="Helvetica"/>
              </a:rPr>
              <a:t>CC</a:t>
            </a:r>
            <a:r>
              <a:rPr sz="2100" dirty="0" smtClean="0">
                <a:uFill>
                  <a:solidFill>
                    <a:srgbClr val="FFFFFF"/>
                  </a:solidFill>
                </a:uFill>
                <a:latin typeface="Helvetica"/>
                <a:ea typeface="Helvetica"/>
                <a:cs typeface="Helvetica"/>
                <a:sym typeface="Helvetica"/>
              </a:rPr>
              <a:t> </a:t>
            </a:r>
            <a:r>
              <a:rPr sz="2100" dirty="0">
                <a:uFill>
                  <a:solidFill>
                    <a:srgbClr val="FFFFFF"/>
                  </a:solidFill>
                </a:uFill>
                <a:latin typeface="Helvetica"/>
                <a:ea typeface="Helvetica"/>
                <a:cs typeface="Helvetica"/>
                <a:sym typeface="Helvetica"/>
              </a:rPr>
              <a:t>and inner city youth were attracted to new civil rights activists who advocated violence.  </a:t>
            </a:r>
          </a:p>
          <a:p>
            <a:pPr marR="57799" lvl="0" defTabSz="1295400">
              <a:spcBef>
                <a:spcPts val="700"/>
              </a:spcBef>
              <a:buClr>
                <a:srgbClr val="FFFFFF"/>
              </a:buClr>
              <a:defRPr sz="1800"/>
            </a:pPr>
            <a:r>
              <a:rPr sz="2100" dirty="0">
                <a:uFill>
                  <a:solidFill>
                    <a:srgbClr val="FFFFFF"/>
                  </a:solidFill>
                </a:uFill>
                <a:latin typeface="Helvetica"/>
                <a:ea typeface="Helvetica"/>
                <a:cs typeface="Helvetica"/>
                <a:sym typeface="Helvetica"/>
              </a:rPr>
              <a:t>1. Malcolm X - Born Malcolm Little, X was a troubled youth who ended up in prison.  While in prison he found God - or Allah.  He became Muslim and changed his name to Malcolm X.  Little, he claimed was his slave name. Out of prison he became a Islamic minister in the nation of Islam.  He preached that whites were the cause of all Black problems and against integration.  Blacks should be separate from white society.   Trip to Mecca - </a:t>
            </a:r>
          </a:p>
          <a:p>
            <a:pPr marR="57799" lvl="0" defTabSz="1295400">
              <a:spcBef>
                <a:spcPts val="700"/>
              </a:spcBef>
              <a:buClr>
                <a:srgbClr val="FFFFFF"/>
              </a:buClr>
              <a:defRPr sz="1800"/>
            </a:pPr>
            <a:endParaRPr sz="2100" dirty="0">
              <a:uFill>
                <a:solidFill>
                  <a:srgbClr val="FFFFFF"/>
                </a:solidFill>
              </a:uFill>
              <a:latin typeface="Helvetica"/>
              <a:ea typeface="Helvetica"/>
              <a:cs typeface="Helvetica"/>
              <a:sym typeface="Helvetica"/>
            </a:endParaRPr>
          </a:p>
          <a:p>
            <a:pPr marR="57799" lvl="0" defTabSz="1295400">
              <a:spcBef>
                <a:spcPts val="700"/>
              </a:spcBef>
              <a:buClr>
                <a:srgbClr val="FFFFFF"/>
              </a:buClr>
              <a:defRPr sz="1800"/>
            </a:pPr>
            <a:r>
              <a:rPr sz="2100" dirty="0" err="1">
                <a:uFill>
                  <a:solidFill>
                    <a:srgbClr val="FFFFFF"/>
                  </a:solidFill>
                </a:uFill>
                <a:latin typeface="Helvetica"/>
                <a:ea typeface="Helvetica"/>
                <a:cs typeface="Helvetica"/>
                <a:sym typeface="Helvetica"/>
              </a:rPr>
              <a:t>Stokely</a:t>
            </a:r>
            <a:r>
              <a:rPr sz="2100" dirty="0">
                <a:uFill>
                  <a:solidFill>
                    <a:srgbClr val="FFFFFF"/>
                  </a:solidFill>
                </a:uFill>
                <a:latin typeface="Helvetica"/>
                <a:ea typeface="Helvetica"/>
                <a:cs typeface="Helvetica"/>
                <a:sym typeface="Helvetica"/>
              </a:rPr>
              <a:t> Carmichael was the head of SNCC. He had been listening to leaders like Malcolm X and increasingly separatist.  </a:t>
            </a:r>
          </a:p>
        </p:txBody>
      </p:sp>
    </p:spTree>
    <p:extLst>
      <p:ext uri="{BB962C8B-B14F-4D97-AF65-F5344CB8AC3E}">
        <p14:creationId xmlns:p14="http://schemas.microsoft.com/office/powerpoint/2010/main" val="16004358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 name="Shape 279"/>
          <p:cNvSpPr>
            <a:spLocks noGrp="1" noRot="1" noChangeAspect="1"/>
          </p:cNvSpPr>
          <p:nvPr>
            <p:ph type="sldImg"/>
          </p:nvPr>
        </p:nvSpPr>
        <p:spPr>
          <a:prstGeom prst="rect">
            <a:avLst/>
          </a:prstGeom>
        </p:spPr>
        <p:txBody>
          <a:bodyPr/>
          <a:lstStyle/>
          <a:p>
            <a:pPr lvl="0"/>
            <a:endParaRPr/>
          </a:p>
        </p:txBody>
      </p:sp>
      <p:sp>
        <p:nvSpPr>
          <p:cNvPr id="280" name="Shape 280"/>
          <p:cNvSpPr>
            <a:spLocks noGrp="1"/>
          </p:cNvSpPr>
          <p:nvPr>
            <p:ph type="body" sz="quarter" idx="1"/>
          </p:nvPr>
        </p:nvSpPr>
        <p:spPr>
          <a:prstGeom prst="rect">
            <a:avLst/>
          </a:prstGeom>
        </p:spPr>
        <p:txBody>
          <a:bodyPr/>
          <a:lstStyle/>
          <a:p>
            <a:pPr marR="57799" lvl="0" defTabSz="1295400">
              <a:spcBef>
                <a:spcPts val="700"/>
              </a:spcBef>
              <a:buClr>
                <a:srgbClr val="FFFFFF"/>
              </a:buClr>
              <a:defRPr sz="1800"/>
            </a:pPr>
            <a:r>
              <a:rPr sz="2200" dirty="0">
                <a:uFill>
                  <a:solidFill>
                    <a:srgbClr val="FFFFFF"/>
                  </a:solidFill>
                </a:uFill>
                <a:latin typeface="Arial"/>
                <a:ea typeface="Arial"/>
                <a:cs typeface="Arial"/>
                <a:sym typeface="Arial"/>
              </a:rPr>
              <a:t>An embedded link to 2:12 minute Malcolm X  </a:t>
            </a:r>
            <a:r>
              <a:rPr sz="2200" dirty="0" smtClean="0">
                <a:uFill>
                  <a:solidFill>
                    <a:srgbClr val="FFFFFF"/>
                  </a:solidFill>
                </a:uFill>
                <a:latin typeface="Arial"/>
                <a:ea typeface="Arial"/>
                <a:cs typeface="Arial"/>
                <a:sym typeface="Arial"/>
              </a:rPr>
              <a:t>You</a:t>
            </a:r>
            <a:r>
              <a:rPr lang="en-US" sz="2200" dirty="0" smtClean="0">
                <a:uFill>
                  <a:solidFill>
                    <a:srgbClr val="FFFFFF"/>
                  </a:solidFill>
                </a:uFill>
                <a:latin typeface="Arial"/>
                <a:ea typeface="Arial"/>
                <a:cs typeface="Arial"/>
                <a:sym typeface="Arial"/>
              </a:rPr>
              <a:t>T</a:t>
            </a:r>
            <a:r>
              <a:rPr sz="2200" dirty="0" smtClean="0">
                <a:uFill>
                  <a:solidFill>
                    <a:srgbClr val="FFFFFF"/>
                  </a:solidFill>
                </a:uFill>
                <a:latin typeface="Arial"/>
                <a:ea typeface="Arial"/>
                <a:cs typeface="Arial"/>
                <a:sym typeface="Arial"/>
              </a:rPr>
              <a:t>ube </a:t>
            </a:r>
            <a:r>
              <a:rPr sz="2200" dirty="0">
                <a:uFill>
                  <a:solidFill>
                    <a:srgbClr val="FFFFFF"/>
                  </a:solidFill>
                </a:uFill>
                <a:latin typeface="Arial"/>
                <a:ea typeface="Arial"/>
                <a:cs typeface="Arial"/>
                <a:sym typeface="Arial"/>
              </a:rPr>
              <a:t>video clip begins here.</a:t>
            </a:r>
          </a:p>
          <a:p>
            <a:pPr marR="57799" lvl="0" defTabSz="1295400">
              <a:spcBef>
                <a:spcPts val="700"/>
              </a:spcBef>
              <a:buClr>
                <a:srgbClr val="FFFFFF"/>
              </a:buClr>
              <a:defRPr sz="1800"/>
            </a:pPr>
            <a:r>
              <a:rPr sz="2200" dirty="0">
                <a:uFill>
                  <a:solidFill>
                    <a:srgbClr val="FFFFFF"/>
                  </a:solidFill>
                </a:uFill>
                <a:latin typeface="Arial"/>
                <a:ea typeface="Arial"/>
                <a:cs typeface="Arial"/>
                <a:sym typeface="Arial"/>
              </a:rPr>
              <a:t>Mac users, click the black circle to open browser and video 2:12 minute Malcolm X </a:t>
            </a:r>
            <a:r>
              <a:rPr sz="2200" dirty="0" smtClean="0">
                <a:uFill>
                  <a:solidFill>
                    <a:srgbClr val="FFFFFF"/>
                  </a:solidFill>
                </a:uFill>
                <a:latin typeface="Arial"/>
                <a:ea typeface="Arial"/>
                <a:cs typeface="Arial"/>
                <a:sym typeface="Arial"/>
              </a:rPr>
              <a:t>You</a:t>
            </a:r>
            <a:r>
              <a:rPr lang="en-US" sz="2200" dirty="0" smtClean="0">
                <a:uFill>
                  <a:solidFill>
                    <a:srgbClr val="FFFFFF"/>
                  </a:solidFill>
                </a:uFill>
                <a:latin typeface="Arial"/>
                <a:ea typeface="Arial"/>
                <a:cs typeface="Arial"/>
                <a:sym typeface="Arial"/>
              </a:rPr>
              <a:t>T</a:t>
            </a:r>
            <a:r>
              <a:rPr sz="2200" dirty="0" smtClean="0">
                <a:uFill>
                  <a:solidFill>
                    <a:srgbClr val="FFFFFF"/>
                  </a:solidFill>
                </a:uFill>
                <a:latin typeface="Arial"/>
                <a:ea typeface="Arial"/>
                <a:cs typeface="Arial"/>
                <a:sym typeface="Arial"/>
              </a:rPr>
              <a:t>ube </a:t>
            </a:r>
            <a:r>
              <a:rPr sz="2200" dirty="0">
                <a:uFill>
                  <a:solidFill>
                    <a:srgbClr val="FFFFFF"/>
                  </a:solidFill>
                </a:uFill>
                <a:latin typeface="Arial"/>
                <a:ea typeface="Arial"/>
                <a:cs typeface="Arial"/>
                <a:sym typeface="Arial"/>
              </a:rPr>
              <a:t>video clip.</a:t>
            </a:r>
          </a:p>
          <a:p>
            <a:pPr marR="57799" lvl="0" defTabSz="1295400">
              <a:spcBef>
                <a:spcPts val="700"/>
              </a:spcBef>
              <a:buClr>
                <a:srgbClr val="FFFFFF"/>
              </a:buClr>
              <a:defRPr sz="1800"/>
            </a:pPr>
            <a:r>
              <a:rPr sz="2200" dirty="0">
                <a:uFill>
                  <a:solidFill>
                    <a:srgbClr val="FFFFFF"/>
                  </a:solidFill>
                </a:uFill>
                <a:latin typeface="Arial"/>
                <a:ea typeface="Arial"/>
                <a:cs typeface="Arial"/>
                <a:sym typeface="Arial"/>
              </a:rPr>
              <a:t>Original Link: </a:t>
            </a:r>
            <a:r>
              <a:rPr sz="2200" dirty="0">
                <a:solidFill>
                  <a:srgbClr val="101A80"/>
                </a:solidFill>
                <a:uFill>
                  <a:solidFill>
                    <a:srgbClr val="FFFFFF"/>
                  </a:solidFill>
                </a:uFill>
                <a:latin typeface="Arial"/>
                <a:ea typeface="Arial"/>
                <a:cs typeface="Arial"/>
                <a:sym typeface="Arial"/>
                <a:hlinkClick r:id="rId3"/>
              </a:rPr>
              <a:t>https://www.youtube.com/watch?v=km_uEnI4UD0&amp;feature=youtu.be</a:t>
            </a:r>
            <a:endParaRPr sz="2200" dirty="0">
              <a:uFill>
                <a:solidFill>
                  <a:srgbClr val="FFFFFF"/>
                </a:solidFill>
              </a:uFill>
              <a:latin typeface="Arial"/>
              <a:ea typeface="Arial"/>
              <a:cs typeface="Arial"/>
              <a:sym typeface="Arial"/>
            </a:endParaRPr>
          </a:p>
          <a:p>
            <a:pPr marR="57799" lvl="0" defTabSz="1295400">
              <a:spcBef>
                <a:spcPts val="700"/>
              </a:spcBef>
              <a:buClr>
                <a:srgbClr val="FFFFFF"/>
              </a:buClr>
              <a:defRPr sz="1800"/>
            </a:pPr>
            <a:endParaRPr sz="2200" dirty="0">
              <a:uFill>
                <a:solidFill>
                  <a:srgbClr val="FFFFFF"/>
                </a:solidFill>
              </a:uFill>
              <a:latin typeface="Arial"/>
              <a:ea typeface="Arial"/>
              <a:cs typeface="Arial"/>
              <a:sym typeface="Arial"/>
            </a:endParaRPr>
          </a:p>
          <a:p>
            <a:pPr marR="57799" lvl="0" defTabSz="1295400">
              <a:spcBef>
                <a:spcPts val="700"/>
              </a:spcBef>
              <a:buClr>
                <a:srgbClr val="FFFFFF"/>
              </a:buClr>
              <a:defRPr sz="1800"/>
            </a:pPr>
            <a:r>
              <a:rPr sz="2100" dirty="0">
                <a:uFill>
                  <a:solidFill>
                    <a:srgbClr val="FFFFFF"/>
                  </a:solidFill>
                </a:uFill>
                <a:latin typeface="Helvetica"/>
                <a:ea typeface="Helvetica"/>
                <a:cs typeface="Helvetica"/>
                <a:sym typeface="Helvetica"/>
              </a:rPr>
              <a:t>People were frustrated with the limits of nonviolent protests and </a:t>
            </a:r>
            <a:r>
              <a:rPr sz="2100" dirty="0" smtClean="0">
                <a:uFill>
                  <a:solidFill>
                    <a:srgbClr val="FFFFFF"/>
                  </a:solidFill>
                </a:uFill>
                <a:latin typeface="Helvetica"/>
                <a:ea typeface="Helvetica"/>
                <a:cs typeface="Helvetica"/>
                <a:sym typeface="Helvetica"/>
              </a:rPr>
              <a:t>slow </a:t>
            </a:r>
            <a:r>
              <a:rPr sz="2100" dirty="0">
                <a:uFill>
                  <a:solidFill>
                    <a:srgbClr val="FFFFFF"/>
                  </a:solidFill>
                </a:uFill>
                <a:latin typeface="Helvetica"/>
                <a:ea typeface="Helvetica"/>
                <a:cs typeface="Helvetica"/>
                <a:sym typeface="Helvetica"/>
              </a:rPr>
              <a:t>politics.  They wanted more. Younger members of </a:t>
            </a:r>
            <a:r>
              <a:rPr sz="2100" dirty="0" smtClean="0">
                <a:uFill>
                  <a:solidFill>
                    <a:srgbClr val="FFFFFF"/>
                  </a:solidFill>
                </a:uFill>
                <a:latin typeface="Helvetica"/>
                <a:ea typeface="Helvetica"/>
                <a:cs typeface="Helvetica"/>
                <a:sym typeface="Helvetica"/>
              </a:rPr>
              <a:t>SN</a:t>
            </a:r>
            <a:r>
              <a:rPr lang="en-US" sz="2100" dirty="0" smtClean="0">
                <a:uFill>
                  <a:solidFill>
                    <a:srgbClr val="FFFFFF"/>
                  </a:solidFill>
                </a:uFill>
                <a:latin typeface="Helvetica"/>
                <a:ea typeface="Helvetica"/>
                <a:cs typeface="Helvetica"/>
                <a:sym typeface="Helvetica"/>
              </a:rPr>
              <a:t>CC</a:t>
            </a:r>
            <a:r>
              <a:rPr sz="2100" dirty="0" smtClean="0">
                <a:uFill>
                  <a:solidFill>
                    <a:srgbClr val="FFFFFF"/>
                  </a:solidFill>
                </a:uFill>
                <a:latin typeface="Helvetica"/>
                <a:ea typeface="Helvetica"/>
                <a:cs typeface="Helvetica"/>
                <a:sym typeface="Helvetica"/>
              </a:rPr>
              <a:t> </a:t>
            </a:r>
            <a:r>
              <a:rPr sz="2100" dirty="0">
                <a:uFill>
                  <a:solidFill>
                    <a:srgbClr val="FFFFFF"/>
                  </a:solidFill>
                </a:uFill>
                <a:latin typeface="Helvetica"/>
                <a:ea typeface="Helvetica"/>
                <a:cs typeface="Helvetica"/>
                <a:sym typeface="Helvetica"/>
              </a:rPr>
              <a:t>and inner city youth were attracted to new civil rights activists who advocated violence.  </a:t>
            </a:r>
          </a:p>
          <a:p>
            <a:pPr marR="57799" lvl="0" defTabSz="1295400">
              <a:spcBef>
                <a:spcPts val="700"/>
              </a:spcBef>
              <a:buClr>
                <a:srgbClr val="FFFFFF"/>
              </a:buClr>
              <a:defRPr sz="1800"/>
            </a:pPr>
            <a:r>
              <a:rPr sz="2100" dirty="0">
                <a:uFill>
                  <a:solidFill>
                    <a:srgbClr val="FFFFFF"/>
                  </a:solidFill>
                </a:uFill>
                <a:latin typeface="Helvetica"/>
                <a:ea typeface="Helvetica"/>
                <a:cs typeface="Helvetica"/>
                <a:sym typeface="Helvetica"/>
              </a:rPr>
              <a:t>1. Malcolm X - Born Malcolm Little, X was a troubled youth who ended up in prison.  While in prison he found God - or Allah.  He became Muslim and changed his name to Malcolm X.  Little, he claimed was his slave name. Out of prison he became a Islamic minister in the nation of Islam.  He preached that whites were the cause of all Black problems and against integration.  Blacks should be separate from white society.   Trip to Mecca - </a:t>
            </a:r>
          </a:p>
          <a:p>
            <a:pPr marR="57799" lvl="0" defTabSz="1295400">
              <a:spcBef>
                <a:spcPts val="700"/>
              </a:spcBef>
              <a:buClr>
                <a:srgbClr val="FFFFFF"/>
              </a:buClr>
              <a:defRPr sz="1800"/>
            </a:pPr>
            <a:endParaRPr sz="2100" dirty="0">
              <a:uFill>
                <a:solidFill>
                  <a:srgbClr val="FFFFFF"/>
                </a:solidFill>
              </a:uFill>
              <a:latin typeface="Helvetica"/>
              <a:ea typeface="Helvetica"/>
              <a:cs typeface="Helvetica"/>
              <a:sym typeface="Helvetica"/>
            </a:endParaRPr>
          </a:p>
          <a:p>
            <a:pPr marR="57799" lvl="0" defTabSz="1295400">
              <a:spcBef>
                <a:spcPts val="700"/>
              </a:spcBef>
              <a:buClr>
                <a:srgbClr val="FFFFFF"/>
              </a:buClr>
              <a:defRPr sz="1800"/>
            </a:pPr>
            <a:r>
              <a:rPr sz="2100" dirty="0" err="1">
                <a:uFill>
                  <a:solidFill>
                    <a:srgbClr val="FFFFFF"/>
                  </a:solidFill>
                </a:uFill>
                <a:latin typeface="Helvetica"/>
                <a:ea typeface="Helvetica"/>
                <a:cs typeface="Helvetica"/>
                <a:sym typeface="Helvetica"/>
              </a:rPr>
              <a:t>Stokely</a:t>
            </a:r>
            <a:r>
              <a:rPr sz="2100" dirty="0">
                <a:uFill>
                  <a:solidFill>
                    <a:srgbClr val="FFFFFF"/>
                  </a:solidFill>
                </a:uFill>
                <a:latin typeface="Helvetica"/>
                <a:ea typeface="Helvetica"/>
                <a:cs typeface="Helvetica"/>
                <a:sym typeface="Helvetica"/>
              </a:rPr>
              <a:t> Carmichael was the head of SNCC. He had been listening to leaders like Malcolm X and increasingly separatist.  </a:t>
            </a:r>
          </a:p>
        </p:txBody>
      </p:sp>
    </p:spTree>
    <p:extLst>
      <p:ext uri="{BB962C8B-B14F-4D97-AF65-F5344CB8AC3E}">
        <p14:creationId xmlns:p14="http://schemas.microsoft.com/office/powerpoint/2010/main" val="31775254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 name="Shape 292"/>
          <p:cNvSpPr>
            <a:spLocks noGrp="1" noRot="1" noChangeAspect="1"/>
          </p:cNvSpPr>
          <p:nvPr>
            <p:ph type="sldImg"/>
          </p:nvPr>
        </p:nvSpPr>
        <p:spPr>
          <a:prstGeom prst="rect">
            <a:avLst/>
          </a:prstGeom>
        </p:spPr>
        <p:txBody>
          <a:bodyPr/>
          <a:lstStyle/>
          <a:p>
            <a:pPr lvl="0"/>
            <a:endParaRPr/>
          </a:p>
        </p:txBody>
      </p:sp>
      <p:sp>
        <p:nvSpPr>
          <p:cNvPr id="293" name="Shape 293"/>
          <p:cNvSpPr>
            <a:spLocks noGrp="1"/>
          </p:cNvSpPr>
          <p:nvPr>
            <p:ph type="body" sz="quarter" idx="1"/>
          </p:nvPr>
        </p:nvSpPr>
        <p:spPr>
          <a:prstGeom prst="rect">
            <a:avLst/>
          </a:prstGeom>
        </p:spPr>
        <p:txBody>
          <a:bodyPr/>
          <a:lstStyle/>
          <a:p>
            <a:pPr marR="57799" lvl="0" defTabSz="1295400">
              <a:spcBef>
                <a:spcPts val="700"/>
              </a:spcBef>
              <a:buClr>
                <a:srgbClr val="FFFFFF"/>
              </a:buClr>
              <a:defRPr sz="1800"/>
            </a:pPr>
            <a:r>
              <a:rPr sz="2100">
                <a:uFill>
                  <a:solidFill>
                    <a:srgbClr val="FFFFFF"/>
                  </a:solidFill>
                </a:uFill>
                <a:latin typeface="Helvetica"/>
                <a:ea typeface="Helvetica"/>
                <a:cs typeface="Helvetica"/>
                <a:sym typeface="Helvetica"/>
              </a:rPr>
              <a:t>In April 1968, a James Earl Ray shot and killed Martin Luther King, Jr., in Memphis, Tennessee. Many leaders called for peace. But anger over King’s death led many African Americans to riot. Cities across the nation erupted in violence. </a:t>
            </a:r>
          </a:p>
          <a:p>
            <a:pPr marR="57799" lvl="0" defTabSz="1295400">
              <a:spcBef>
                <a:spcPts val="700"/>
              </a:spcBef>
              <a:buClr>
                <a:srgbClr val="FFFFFF"/>
              </a:buClr>
              <a:defRPr sz="1800"/>
            </a:pPr>
            <a:r>
              <a:rPr sz="2100">
                <a:uFill>
                  <a:solidFill>
                    <a:srgbClr val="FFFFFF"/>
                  </a:solidFill>
                </a:uFill>
                <a:latin typeface="Helvetica"/>
                <a:ea typeface="Helvetica"/>
                <a:cs typeface="Helvetica"/>
                <a:sym typeface="Helvetica"/>
              </a:rPr>
              <a:t>In June of the same year, a 22-year-old Palestinian, Sirhan Sirhan shot and killed Senator Robert Kennedy. Kennedy was a strong supporter of civil rights.</a:t>
            </a:r>
          </a:p>
          <a:p>
            <a:pPr marR="57799" lvl="0" defTabSz="1295400">
              <a:spcBef>
                <a:spcPts val="700"/>
              </a:spcBef>
              <a:buClr>
                <a:srgbClr val="FFFFFF"/>
              </a:buClr>
              <a:defRPr sz="1800"/>
            </a:pPr>
            <a:endParaRPr sz="2100">
              <a:uFill>
                <a:solidFill>
                  <a:srgbClr val="FFFFFF"/>
                </a:solidFill>
              </a:uFill>
              <a:latin typeface="Helvetica"/>
              <a:ea typeface="Helvetica"/>
              <a:cs typeface="Helvetica"/>
              <a:sym typeface="Helvetica"/>
            </a:endParaRPr>
          </a:p>
        </p:txBody>
      </p:sp>
    </p:spTree>
    <p:extLst>
      <p:ext uri="{BB962C8B-B14F-4D97-AF65-F5344CB8AC3E}">
        <p14:creationId xmlns:p14="http://schemas.microsoft.com/office/powerpoint/2010/main" val="13145577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cSld name="Master #6 copy 1">
    <p:spTree>
      <p:nvGrpSpPr>
        <p:cNvPr id="1" name=""/>
        <p:cNvGrpSpPr/>
        <p:nvPr/>
      </p:nvGrpSpPr>
      <p:grpSpPr>
        <a:xfrm>
          <a:off x="0" y="0"/>
          <a:ext cx="0" cy="0"/>
          <a:chOff x="0" y="0"/>
          <a:chExt cx="0" cy="0"/>
        </a:xfrm>
      </p:grpSpPr>
      <p:sp>
        <p:nvSpPr>
          <p:cNvPr id="5" name="Shape 5"/>
          <p:cNvSpPr/>
          <p:nvPr/>
        </p:nvSpPr>
        <p:spPr>
          <a:xfrm>
            <a:off x="-165100" y="-254000"/>
            <a:ext cx="13182600" cy="10350500"/>
          </a:xfrm>
          <a:prstGeom prst="rect">
            <a:avLst/>
          </a:prstGeom>
          <a:gradFill>
            <a:gsLst>
              <a:gs pos="0">
                <a:srgbClr val="000000"/>
              </a:gs>
              <a:gs pos="100000">
                <a:srgbClr val="C0C0C0"/>
              </a:gs>
            </a:gsLst>
            <a:lin ang="5519999"/>
          </a:gradFill>
          <a:ln w="12700">
            <a:solidFill/>
            <a:miter lim="400000"/>
          </a:ln>
        </p:spPr>
        <p:txBody>
          <a:bodyPr lIns="0" tIns="0" rIns="0" bIns="0" anchor="ctr"/>
          <a:lstStyle/>
          <a:p>
            <a:pPr lvl="0">
              <a:tabLst>
                <a:tab pos="508000" algn="l"/>
                <a:tab pos="1016000" algn="l"/>
                <a:tab pos="1511300" algn="l"/>
                <a:tab pos="2019300" algn="l"/>
                <a:tab pos="2527300" algn="l"/>
                <a:tab pos="3035300" algn="l"/>
                <a:tab pos="3543300" algn="l"/>
                <a:tab pos="4051300" algn="l"/>
                <a:tab pos="4546600" algn="l"/>
                <a:tab pos="5054600" algn="l"/>
                <a:tab pos="5562600" algn="l"/>
                <a:tab pos="6070600" algn="l"/>
              </a:tabLst>
              <a:defRPr>
                <a:effectLst>
                  <a:outerShdw blurRad="38100" dist="12700" dir="5400000" rotWithShape="0">
                    <a:srgbClr val="000000">
                      <a:alpha val="50000"/>
                    </a:srgbClr>
                  </a:outerShdw>
                </a:effectLst>
              </a:defRPr>
            </a:pPr>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p:nvPr/>
        </p:nvSpPr>
        <p:spPr>
          <a:xfrm>
            <a:off x="-165100" y="-254000"/>
            <a:ext cx="13182600" cy="10350500"/>
          </a:xfrm>
          <a:prstGeom prst="rect">
            <a:avLst/>
          </a:prstGeom>
          <a:solidFill>
            <a:srgbClr val="C0C0C0"/>
          </a:solidFill>
          <a:ln w="12700">
            <a:solidFill/>
            <a:miter lim="400000"/>
          </a:ln>
        </p:spPr>
        <p:txBody>
          <a:bodyPr lIns="0" tIns="0" rIns="0" bIns="0" anchor="ctr"/>
          <a:lstStyle/>
          <a:p>
            <a:pPr lvl="0">
              <a:tabLst>
                <a:tab pos="508000" algn="l"/>
                <a:tab pos="1016000" algn="l"/>
                <a:tab pos="1511300" algn="l"/>
                <a:tab pos="2019300" algn="l"/>
                <a:tab pos="2527300" algn="l"/>
                <a:tab pos="3035300" algn="l"/>
                <a:tab pos="3543300" algn="l"/>
                <a:tab pos="4051300" algn="l"/>
                <a:tab pos="4546600" algn="l"/>
                <a:tab pos="5054600" algn="l"/>
                <a:tab pos="5562600" algn="l"/>
                <a:tab pos="6070600" algn="l"/>
              </a:tabLst>
              <a:defRPr>
                <a:effectLst>
                  <a:outerShdw blurRad="38100" dist="12700" dir="5400000" rotWithShape="0">
                    <a:srgbClr val="000000">
                      <a:alpha val="50000"/>
                    </a:srgbClr>
                  </a:outerShdw>
                </a:effectLst>
              </a:defRPr>
            </a:pPr>
            <a:endParaRPr/>
          </a:p>
        </p:txBody>
      </p:sp>
    </p:spTree>
  </p:cSld>
  <p:clrMap bg1="lt1" tx1="dk1" bg2="lt2" tx2="dk2" accent1="accent1" accent2="accent2" accent3="accent3" accent4="accent4" accent5="accent5" accent6="accent6" hlink="hlink" folHlink="folHlink"/>
  <p:sldLayoutIdLst>
    <p:sldLayoutId id="2147483650" r:id="rId1"/>
  </p:sldLayoutIdLst>
  <p:transition spd="med"/>
  <p:txStyles>
    <p:titleStyle>
      <a:lvl1pPr algn="ctr" defTabSz="647700">
        <a:lnSpc>
          <a:spcPts val="7400"/>
        </a:lnSpc>
        <a:spcBef>
          <a:spcPts val="300"/>
        </a:spcBef>
        <a:tabLst>
          <a:tab pos="508000" algn="l"/>
          <a:tab pos="1016000" algn="l"/>
          <a:tab pos="1511300" algn="l"/>
          <a:tab pos="2019300" algn="l"/>
          <a:tab pos="2527300" algn="l"/>
          <a:tab pos="3035300" algn="l"/>
          <a:tab pos="3543300" algn="l"/>
          <a:tab pos="4051300" algn="l"/>
          <a:tab pos="4546600" algn="l"/>
          <a:tab pos="5054600" algn="l"/>
          <a:tab pos="5562600" algn="l"/>
          <a:tab pos="6070600" algn="l"/>
        </a:tabLst>
        <a:defRPr sz="6200">
          <a:latin typeface="+mn-lt"/>
          <a:ea typeface="+mn-ea"/>
          <a:cs typeface="+mn-cs"/>
          <a:sym typeface="Times"/>
        </a:defRPr>
      </a:lvl1pPr>
      <a:lvl2pPr indent="228600" algn="ctr" defTabSz="647700">
        <a:lnSpc>
          <a:spcPts val="7400"/>
        </a:lnSpc>
        <a:spcBef>
          <a:spcPts val="300"/>
        </a:spcBef>
        <a:tabLst>
          <a:tab pos="508000" algn="l"/>
          <a:tab pos="1016000" algn="l"/>
          <a:tab pos="1511300" algn="l"/>
          <a:tab pos="2019300" algn="l"/>
          <a:tab pos="2527300" algn="l"/>
          <a:tab pos="3035300" algn="l"/>
          <a:tab pos="3543300" algn="l"/>
          <a:tab pos="4051300" algn="l"/>
          <a:tab pos="4546600" algn="l"/>
          <a:tab pos="5054600" algn="l"/>
          <a:tab pos="5562600" algn="l"/>
          <a:tab pos="6070600" algn="l"/>
        </a:tabLst>
        <a:defRPr sz="6200">
          <a:latin typeface="+mn-lt"/>
          <a:ea typeface="+mn-ea"/>
          <a:cs typeface="+mn-cs"/>
          <a:sym typeface="Times"/>
        </a:defRPr>
      </a:lvl2pPr>
      <a:lvl3pPr indent="457200" algn="ctr" defTabSz="647700">
        <a:lnSpc>
          <a:spcPts val="7400"/>
        </a:lnSpc>
        <a:spcBef>
          <a:spcPts val="300"/>
        </a:spcBef>
        <a:tabLst>
          <a:tab pos="508000" algn="l"/>
          <a:tab pos="1016000" algn="l"/>
          <a:tab pos="1511300" algn="l"/>
          <a:tab pos="2019300" algn="l"/>
          <a:tab pos="2527300" algn="l"/>
          <a:tab pos="3035300" algn="l"/>
          <a:tab pos="3543300" algn="l"/>
          <a:tab pos="4051300" algn="l"/>
          <a:tab pos="4546600" algn="l"/>
          <a:tab pos="5054600" algn="l"/>
          <a:tab pos="5562600" algn="l"/>
          <a:tab pos="6070600" algn="l"/>
        </a:tabLst>
        <a:defRPr sz="6200">
          <a:latin typeface="+mn-lt"/>
          <a:ea typeface="+mn-ea"/>
          <a:cs typeface="+mn-cs"/>
          <a:sym typeface="Times"/>
        </a:defRPr>
      </a:lvl3pPr>
      <a:lvl4pPr indent="685800" algn="ctr" defTabSz="647700">
        <a:lnSpc>
          <a:spcPts val="7400"/>
        </a:lnSpc>
        <a:spcBef>
          <a:spcPts val="300"/>
        </a:spcBef>
        <a:tabLst>
          <a:tab pos="508000" algn="l"/>
          <a:tab pos="1016000" algn="l"/>
          <a:tab pos="1511300" algn="l"/>
          <a:tab pos="2019300" algn="l"/>
          <a:tab pos="2527300" algn="l"/>
          <a:tab pos="3035300" algn="l"/>
          <a:tab pos="3543300" algn="l"/>
          <a:tab pos="4051300" algn="l"/>
          <a:tab pos="4546600" algn="l"/>
          <a:tab pos="5054600" algn="l"/>
          <a:tab pos="5562600" algn="l"/>
          <a:tab pos="6070600" algn="l"/>
        </a:tabLst>
        <a:defRPr sz="6200">
          <a:latin typeface="+mn-lt"/>
          <a:ea typeface="+mn-ea"/>
          <a:cs typeface="+mn-cs"/>
          <a:sym typeface="Times"/>
        </a:defRPr>
      </a:lvl4pPr>
      <a:lvl5pPr indent="914400" algn="ctr" defTabSz="647700">
        <a:lnSpc>
          <a:spcPts val="7400"/>
        </a:lnSpc>
        <a:spcBef>
          <a:spcPts val="300"/>
        </a:spcBef>
        <a:tabLst>
          <a:tab pos="508000" algn="l"/>
          <a:tab pos="1016000" algn="l"/>
          <a:tab pos="1511300" algn="l"/>
          <a:tab pos="2019300" algn="l"/>
          <a:tab pos="2527300" algn="l"/>
          <a:tab pos="3035300" algn="l"/>
          <a:tab pos="3543300" algn="l"/>
          <a:tab pos="4051300" algn="l"/>
          <a:tab pos="4546600" algn="l"/>
          <a:tab pos="5054600" algn="l"/>
          <a:tab pos="5562600" algn="l"/>
          <a:tab pos="6070600" algn="l"/>
        </a:tabLst>
        <a:defRPr sz="6200">
          <a:latin typeface="+mn-lt"/>
          <a:ea typeface="+mn-ea"/>
          <a:cs typeface="+mn-cs"/>
          <a:sym typeface="Times"/>
        </a:defRPr>
      </a:lvl5pPr>
      <a:lvl6pPr indent="1143000" algn="ctr" defTabSz="647700">
        <a:lnSpc>
          <a:spcPts val="7400"/>
        </a:lnSpc>
        <a:spcBef>
          <a:spcPts val="300"/>
        </a:spcBef>
        <a:tabLst>
          <a:tab pos="508000" algn="l"/>
          <a:tab pos="1016000" algn="l"/>
          <a:tab pos="1511300" algn="l"/>
          <a:tab pos="2019300" algn="l"/>
          <a:tab pos="2527300" algn="l"/>
          <a:tab pos="3035300" algn="l"/>
          <a:tab pos="3543300" algn="l"/>
          <a:tab pos="4051300" algn="l"/>
          <a:tab pos="4546600" algn="l"/>
          <a:tab pos="5054600" algn="l"/>
          <a:tab pos="5562600" algn="l"/>
          <a:tab pos="6070600" algn="l"/>
        </a:tabLst>
        <a:defRPr sz="6200">
          <a:latin typeface="+mn-lt"/>
          <a:ea typeface="+mn-ea"/>
          <a:cs typeface="+mn-cs"/>
          <a:sym typeface="Times"/>
        </a:defRPr>
      </a:lvl6pPr>
      <a:lvl7pPr indent="1371600" algn="ctr" defTabSz="647700">
        <a:lnSpc>
          <a:spcPts val="7400"/>
        </a:lnSpc>
        <a:spcBef>
          <a:spcPts val="300"/>
        </a:spcBef>
        <a:tabLst>
          <a:tab pos="508000" algn="l"/>
          <a:tab pos="1016000" algn="l"/>
          <a:tab pos="1511300" algn="l"/>
          <a:tab pos="2019300" algn="l"/>
          <a:tab pos="2527300" algn="l"/>
          <a:tab pos="3035300" algn="l"/>
          <a:tab pos="3543300" algn="l"/>
          <a:tab pos="4051300" algn="l"/>
          <a:tab pos="4546600" algn="l"/>
          <a:tab pos="5054600" algn="l"/>
          <a:tab pos="5562600" algn="l"/>
          <a:tab pos="6070600" algn="l"/>
        </a:tabLst>
        <a:defRPr sz="6200">
          <a:latin typeface="+mn-lt"/>
          <a:ea typeface="+mn-ea"/>
          <a:cs typeface="+mn-cs"/>
          <a:sym typeface="Times"/>
        </a:defRPr>
      </a:lvl7pPr>
      <a:lvl8pPr indent="1600200" algn="ctr" defTabSz="647700">
        <a:lnSpc>
          <a:spcPts val="7400"/>
        </a:lnSpc>
        <a:spcBef>
          <a:spcPts val="300"/>
        </a:spcBef>
        <a:tabLst>
          <a:tab pos="508000" algn="l"/>
          <a:tab pos="1016000" algn="l"/>
          <a:tab pos="1511300" algn="l"/>
          <a:tab pos="2019300" algn="l"/>
          <a:tab pos="2527300" algn="l"/>
          <a:tab pos="3035300" algn="l"/>
          <a:tab pos="3543300" algn="l"/>
          <a:tab pos="4051300" algn="l"/>
          <a:tab pos="4546600" algn="l"/>
          <a:tab pos="5054600" algn="l"/>
          <a:tab pos="5562600" algn="l"/>
          <a:tab pos="6070600" algn="l"/>
        </a:tabLst>
        <a:defRPr sz="6200">
          <a:latin typeface="+mn-lt"/>
          <a:ea typeface="+mn-ea"/>
          <a:cs typeface="+mn-cs"/>
          <a:sym typeface="Times"/>
        </a:defRPr>
      </a:lvl8pPr>
      <a:lvl9pPr indent="1828800" algn="ctr" defTabSz="647700">
        <a:lnSpc>
          <a:spcPts val="7400"/>
        </a:lnSpc>
        <a:spcBef>
          <a:spcPts val="300"/>
        </a:spcBef>
        <a:tabLst>
          <a:tab pos="508000" algn="l"/>
          <a:tab pos="1016000" algn="l"/>
          <a:tab pos="1511300" algn="l"/>
          <a:tab pos="2019300" algn="l"/>
          <a:tab pos="2527300" algn="l"/>
          <a:tab pos="3035300" algn="l"/>
          <a:tab pos="3543300" algn="l"/>
          <a:tab pos="4051300" algn="l"/>
          <a:tab pos="4546600" algn="l"/>
          <a:tab pos="5054600" algn="l"/>
          <a:tab pos="5562600" algn="l"/>
          <a:tab pos="6070600" algn="l"/>
        </a:tabLst>
        <a:defRPr sz="6200">
          <a:latin typeface="+mn-lt"/>
          <a:ea typeface="+mn-ea"/>
          <a:cs typeface="+mn-cs"/>
          <a:sym typeface="Times"/>
        </a:defRPr>
      </a:lvl9pPr>
    </p:titleStyle>
    <p:bodyStyle>
      <a:lvl1pPr marL="355600" indent="-355600" defTabSz="647700">
        <a:lnSpc>
          <a:spcPts val="5300"/>
        </a:lnSpc>
        <a:spcBef>
          <a:spcPts val="1100"/>
        </a:spcBef>
        <a:buSzPct val="100000"/>
        <a:buChar char="•"/>
        <a:tabLst>
          <a:tab pos="431800" algn="l"/>
          <a:tab pos="444500" algn="l"/>
          <a:tab pos="952500" algn="l"/>
          <a:tab pos="1460500" algn="l"/>
          <a:tab pos="1968500" algn="l"/>
          <a:tab pos="2476500" algn="l"/>
          <a:tab pos="2971800" algn="l"/>
          <a:tab pos="3479800" algn="l"/>
          <a:tab pos="3987800" algn="l"/>
          <a:tab pos="4495800" algn="l"/>
          <a:tab pos="5003800" algn="l"/>
          <a:tab pos="5511800" algn="l"/>
          <a:tab pos="6007100" algn="l"/>
        </a:tabLst>
        <a:defRPr sz="4400">
          <a:latin typeface="+mn-lt"/>
          <a:ea typeface="+mn-ea"/>
          <a:cs typeface="+mn-cs"/>
          <a:sym typeface="Times"/>
        </a:defRPr>
      </a:lvl1pPr>
      <a:lvl2pPr marL="824831" indent="-367631" defTabSz="647700">
        <a:lnSpc>
          <a:spcPts val="5300"/>
        </a:lnSpc>
        <a:spcBef>
          <a:spcPts val="1100"/>
        </a:spcBef>
        <a:buSzPct val="100000"/>
        <a:buChar char="•"/>
        <a:tabLst>
          <a:tab pos="431800" algn="l"/>
          <a:tab pos="444500" algn="l"/>
          <a:tab pos="952500" algn="l"/>
          <a:tab pos="1460500" algn="l"/>
          <a:tab pos="1968500" algn="l"/>
          <a:tab pos="2476500" algn="l"/>
          <a:tab pos="2971800" algn="l"/>
          <a:tab pos="3479800" algn="l"/>
          <a:tab pos="3987800" algn="l"/>
          <a:tab pos="4495800" algn="l"/>
          <a:tab pos="5003800" algn="l"/>
          <a:tab pos="5511800" algn="l"/>
          <a:tab pos="6007100" algn="l"/>
        </a:tabLst>
        <a:defRPr sz="4400">
          <a:latin typeface="+mn-lt"/>
          <a:ea typeface="+mn-ea"/>
          <a:cs typeface="+mn-cs"/>
          <a:sym typeface="Times"/>
        </a:defRPr>
      </a:lvl2pPr>
      <a:lvl3pPr marL="1233283" indent="-318883" defTabSz="647700">
        <a:lnSpc>
          <a:spcPts val="5300"/>
        </a:lnSpc>
        <a:spcBef>
          <a:spcPts val="1100"/>
        </a:spcBef>
        <a:buSzPct val="100000"/>
        <a:buChar char="•"/>
        <a:tabLst>
          <a:tab pos="431800" algn="l"/>
          <a:tab pos="444500" algn="l"/>
          <a:tab pos="952500" algn="l"/>
          <a:tab pos="1460500" algn="l"/>
          <a:tab pos="1968500" algn="l"/>
          <a:tab pos="2476500" algn="l"/>
          <a:tab pos="2971800" algn="l"/>
          <a:tab pos="3479800" algn="l"/>
          <a:tab pos="3987800" algn="l"/>
          <a:tab pos="4495800" algn="l"/>
          <a:tab pos="5003800" algn="l"/>
          <a:tab pos="5511800" algn="l"/>
          <a:tab pos="6007100" algn="l"/>
        </a:tabLst>
        <a:defRPr sz="4400">
          <a:latin typeface="+mn-lt"/>
          <a:ea typeface="+mn-ea"/>
          <a:cs typeface="+mn-cs"/>
          <a:sym typeface="Times"/>
        </a:defRPr>
      </a:lvl3pPr>
      <a:lvl4pPr marL="1790700" indent="-419100" defTabSz="647700">
        <a:lnSpc>
          <a:spcPts val="5300"/>
        </a:lnSpc>
        <a:spcBef>
          <a:spcPts val="1100"/>
        </a:spcBef>
        <a:buSzPct val="100000"/>
        <a:buChar char="•"/>
        <a:tabLst>
          <a:tab pos="431800" algn="l"/>
          <a:tab pos="444500" algn="l"/>
          <a:tab pos="952500" algn="l"/>
          <a:tab pos="1460500" algn="l"/>
          <a:tab pos="1968500" algn="l"/>
          <a:tab pos="2476500" algn="l"/>
          <a:tab pos="2971800" algn="l"/>
          <a:tab pos="3479800" algn="l"/>
          <a:tab pos="3987800" algn="l"/>
          <a:tab pos="4495800" algn="l"/>
          <a:tab pos="5003800" algn="l"/>
          <a:tab pos="5511800" algn="l"/>
          <a:tab pos="6007100" algn="l"/>
        </a:tabLst>
        <a:defRPr sz="4400">
          <a:latin typeface="+mn-lt"/>
          <a:ea typeface="+mn-ea"/>
          <a:cs typeface="+mn-cs"/>
          <a:sym typeface="Times"/>
        </a:defRPr>
      </a:lvl4pPr>
      <a:lvl5pPr indent="1828800" defTabSz="647700">
        <a:lnSpc>
          <a:spcPts val="5300"/>
        </a:lnSpc>
        <a:spcBef>
          <a:spcPts val="1100"/>
        </a:spcBef>
        <a:tabLst>
          <a:tab pos="431800" algn="l"/>
          <a:tab pos="444500" algn="l"/>
          <a:tab pos="952500" algn="l"/>
          <a:tab pos="1460500" algn="l"/>
          <a:tab pos="1968500" algn="l"/>
          <a:tab pos="2476500" algn="l"/>
          <a:tab pos="2971800" algn="l"/>
          <a:tab pos="3479800" algn="l"/>
          <a:tab pos="3987800" algn="l"/>
          <a:tab pos="4495800" algn="l"/>
          <a:tab pos="5003800" algn="l"/>
          <a:tab pos="5511800" algn="l"/>
          <a:tab pos="6007100" algn="l"/>
        </a:tabLst>
        <a:defRPr sz="4400">
          <a:latin typeface="+mn-lt"/>
          <a:ea typeface="+mn-ea"/>
          <a:cs typeface="+mn-cs"/>
          <a:sym typeface="Times"/>
        </a:defRPr>
      </a:lvl5pPr>
      <a:lvl6pPr indent="2184400" defTabSz="647700">
        <a:lnSpc>
          <a:spcPts val="5300"/>
        </a:lnSpc>
        <a:spcBef>
          <a:spcPts val="1100"/>
        </a:spcBef>
        <a:tabLst>
          <a:tab pos="431800" algn="l"/>
          <a:tab pos="444500" algn="l"/>
          <a:tab pos="952500" algn="l"/>
          <a:tab pos="1460500" algn="l"/>
          <a:tab pos="1968500" algn="l"/>
          <a:tab pos="2476500" algn="l"/>
          <a:tab pos="2971800" algn="l"/>
          <a:tab pos="3479800" algn="l"/>
          <a:tab pos="3987800" algn="l"/>
          <a:tab pos="4495800" algn="l"/>
          <a:tab pos="5003800" algn="l"/>
          <a:tab pos="5511800" algn="l"/>
          <a:tab pos="6007100" algn="l"/>
        </a:tabLst>
        <a:defRPr sz="4400">
          <a:latin typeface="+mn-lt"/>
          <a:ea typeface="+mn-ea"/>
          <a:cs typeface="+mn-cs"/>
          <a:sym typeface="Times"/>
        </a:defRPr>
      </a:lvl6pPr>
      <a:lvl7pPr indent="2540000" defTabSz="647700">
        <a:lnSpc>
          <a:spcPts val="5300"/>
        </a:lnSpc>
        <a:spcBef>
          <a:spcPts val="1100"/>
        </a:spcBef>
        <a:tabLst>
          <a:tab pos="431800" algn="l"/>
          <a:tab pos="444500" algn="l"/>
          <a:tab pos="952500" algn="l"/>
          <a:tab pos="1460500" algn="l"/>
          <a:tab pos="1968500" algn="l"/>
          <a:tab pos="2476500" algn="l"/>
          <a:tab pos="2971800" algn="l"/>
          <a:tab pos="3479800" algn="l"/>
          <a:tab pos="3987800" algn="l"/>
          <a:tab pos="4495800" algn="l"/>
          <a:tab pos="5003800" algn="l"/>
          <a:tab pos="5511800" algn="l"/>
          <a:tab pos="6007100" algn="l"/>
        </a:tabLst>
        <a:defRPr sz="4400">
          <a:latin typeface="+mn-lt"/>
          <a:ea typeface="+mn-ea"/>
          <a:cs typeface="+mn-cs"/>
          <a:sym typeface="Times"/>
        </a:defRPr>
      </a:lvl7pPr>
      <a:lvl8pPr indent="2895600" defTabSz="647700">
        <a:lnSpc>
          <a:spcPts val="5300"/>
        </a:lnSpc>
        <a:spcBef>
          <a:spcPts val="1100"/>
        </a:spcBef>
        <a:tabLst>
          <a:tab pos="431800" algn="l"/>
          <a:tab pos="444500" algn="l"/>
          <a:tab pos="952500" algn="l"/>
          <a:tab pos="1460500" algn="l"/>
          <a:tab pos="1968500" algn="l"/>
          <a:tab pos="2476500" algn="l"/>
          <a:tab pos="2971800" algn="l"/>
          <a:tab pos="3479800" algn="l"/>
          <a:tab pos="3987800" algn="l"/>
          <a:tab pos="4495800" algn="l"/>
          <a:tab pos="5003800" algn="l"/>
          <a:tab pos="5511800" algn="l"/>
          <a:tab pos="6007100" algn="l"/>
        </a:tabLst>
        <a:defRPr sz="4400">
          <a:latin typeface="+mn-lt"/>
          <a:ea typeface="+mn-ea"/>
          <a:cs typeface="+mn-cs"/>
          <a:sym typeface="Times"/>
        </a:defRPr>
      </a:lvl8pPr>
      <a:lvl9pPr indent="3251200" defTabSz="647700">
        <a:lnSpc>
          <a:spcPts val="5300"/>
        </a:lnSpc>
        <a:spcBef>
          <a:spcPts val="1100"/>
        </a:spcBef>
        <a:tabLst>
          <a:tab pos="431800" algn="l"/>
          <a:tab pos="444500" algn="l"/>
          <a:tab pos="952500" algn="l"/>
          <a:tab pos="1460500" algn="l"/>
          <a:tab pos="1968500" algn="l"/>
          <a:tab pos="2476500" algn="l"/>
          <a:tab pos="2971800" algn="l"/>
          <a:tab pos="3479800" algn="l"/>
          <a:tab pos="3987800" algn="l"/>
          <a:tab pos="4495800" algn="l"/>
          <a:tab pos="5003800" algn="l"/>
          <a:tab pos="5511800" algn="l"/>
          <a:tab pos="6007100" algn="l"/>
        </a:tabLst>
        <a:defRPr sz="4400">
          <a:latin typeface="+mn-lt"/>
          <a:ea typeface="+mn-ea"/>
          <a:cs typeface="+mn-cs"/>
          <a:sym typeface="Times"/>
        </a:defRPr>
      </a:lvl9pPr>
    </p:bodyStyle>
    <p:otherStyle>
      <a:lvl1pPr algn="ctr" defTabSz="647700">
        <a:lnSpc>
          <a:spcPts val="2100"/>
        </a:lnSpc>
        <a:tabLst>
          <a:tab pos="508000" algn="l"/>
          <a:tab pos="1016000" algn="l"/>
          <a:tab pos="1511300" algn="l"/>
          <a:tab pos="2019300" algn="l"/>
          <a:tab pos="2527300" algn="l"/>
          <a:tab pos="3035300" algn="l"/>
          <a:tab pos="3543300" algn="l"/>
          <a:tab pos="4051300" algn="l"/>
          <a:tab pos="4546600" algn="l"/>
          <a:tab pos="5054600" algn="l"/>
          <a:tab pos="5562600" algn="l"/>
          <a:tab pos="6070600" algn="l"/>
        </a:tabLst>
        <a:defRPr>
          <a:solidFill>
            <a:schemeClr val="tx1"/>
          </a:solidFill>
          <a:latin typeface="+mn-lt"/>
          <a:ea typeface="+mn-ea"/>
          <a:cs typeface="+mn-cs"/>
          <a:sym typeface="Gill Sans"/>
        </a:defRPr>
      </a:lvl1pPr>
      <a:lvl2pPr indent="228600" algn="ctr" defTabSz="647700">
        <a:lnSpc>
          <a:spcPts val="2100"/>
        </a:lnSpc>
        <a:tabLst>
          <a:tab pos="508000" algn="l"/>
          <a:tab pos="1016000" algn="l"/>
          <a:tab pos="1511300" algn="l"/>
          <a:tab pos="2019300" algn="l"/>
          <a:tab pos="2527300" algn="l"/>
          <a:tab pos="3035300" algn="l"/>
          <a:tab pos="3543300" algn="l"/>
          <a:tab pos="4051300" algn="l"/>
          <a:tab pos="4546600" algn="l"/>
          <a:tab pos="5054600" algn="l"/>
          <a:tab pos="5562600" algn="l"/>
          <a:tab pos="6070600" algn="l"/>
        </a:tabLst>
        <a:defRPr>
          <a:solidFill>
            <a:schemeClr val="tx1"/>
          </a:solidFill>
          <a:latin typeface="+mn-lt"/>
          <a:ea typeface="+mn-ea"/>
          <a:cs typeface="+mn-cs"/>
          <a:sym typeface="Gill Sans"/>
        </a:defRPr>
      </a:lvl2pPr>
      <a:lvl3pPr indent="457200" algn="ctr" defTabSz="647700">
        <a:lnSpc>
          <a:spcPts val="2100"/>
        </a:lnSpc>
        <a:tabLst>
          <a:tab pos="508000" algn="l"/>
          <a:tab pos="1016000" algn="l"/>
          <a:tab pos="1511300" algn="l"/>
          <a:tab pos="2019300" algn="l"/>
          <a:tab pos="2527300" algn="l"/>
          <a:tab pos="3035300" algn="l"/>
          <a:tab pos="3543300" algn="l"/>
          <a:tab pos="4051300" algn="l"/>
          <a:tab pos="4546600" algn="l"/>
          <a:tab pos="5054600" algn="l"/>
          <a:tab pos="5562600" algn="l"/>
          <a:tab pos="6070600" algn="l"/>
        </a:tabLst>
        <a:defRPr>
          <a:solidFill>
            <a:schemeClr val="tx1"/>
          </a:solidFill>
          <a:latin typeface="+mn-lt"/>
          <a:ea typeface="+mn-ea"/>
          <a:cs typeface="+mn-cs"/>
          <a:sym typeface="Gill Sans"/>
        </a:defRPr>
      </a:lvl3pPr>
      <a:lvl4pPr indent="685800" algn="ctr" defTabSz="647700">
        <a:lnSpc>
          <a:spcPts val="2100"/>
        </a:lnSpc>
        <a:tabLst>
          <a:tab pos="508000" algn="l"/>
          <a:tab pos="1016000" algn="l"/>
          <a:tab pos="1511300" algn="l"/>
          <a:tab pos="2019300" algn="l"/>
          <a:tab pos="2527300" algn="l"/>
          <a:tab pos="3035300" algn="l"/>
          <a:tab pos="3543300" algn="l"/>
          <a:tab pos="4051300" algn="l"/>
          <a:tab pos="4546600" algn="l"/>
          <a:tab pos="5054600" algn="l"/>
          <a:tab pos="5562600" algn="l"/>
          <a:tab pos="6070600" algn="l"/>
        </a:tabLst>
        <a:defRPr>
          <a:solidFill>
            <a:schemeClr val="tx1"/>
          </a:solidFill>
          <a:latin typeface="+mn-lt"/>
          <a:ea typeface="+mn-ea"/>
          <a:cs typeface="+mn-cs"/>
          <a:sym typeface="Gill Sans"/>
        </a:defRPr>
      </a:lvl4pPr>
      <a:lvl5pPr indent="914400" algn="ctr" defTabSz="647700">
        <a:lnSpc>
          <a:spcPts val="2100"/>
        </a:lnSpc>
        <a:tabLst>
          <a:tab pos="508000" algn="l"/>
          <a:tab pos="1016000" algn="l"/>
          <a:tab pos="1511300" algn="l"/>
          <a:tab pos="2019300" algn="l"/>
          <a:tab pos="2527300" algn="l"/>
          <a:tab pos="3035300" algn="l"/>
          <a:tab pos="3543300" algn="l"/>
          <a:tab pos="4051300" algn="l"/>
          <a:tab pos="4546600" algn="l"/>
          <a:tab pos="5054600" algn="l"/>
          <a:tab pos="5562600" algn="l"/>
          <a:tab pos="6070600" algn="l"/>
        </a:tabLst>
        <a:defRPr>
          <a:solidFill>
            <a:schemeClr val="tx1"/>
          </a:solidFill>
          <a:latin typeface="+mn-lt"/>
          <a:ea typeface="+mn-ea"/>
          <a:cs typeface="+mn-cs"/>
          <a:sym typeface="Gill Sans"/>
        </a:defRPr>
      </a:lvl5pPr>
      <a:lvl6pPr indent="1143000" algn="ctr" defTabSz="647700">
        <a:lnSpc>
          <a:spcPts val="2100"/>
        </a:lnSpc>
        <a:tabLst>
          <a:tab pos="508000" algn="l"/>
          <a:tab pos="1016000" algn="l"/>
          <a:tab pos="1511300" algn="l"/>
          <a:tab pos="2019300" algn="l"/>
          <a:tab pos="2527300" algn="l"/>
          <a:tab pos="3035300" algn="l"/>
          <a:tab pos="3543300" algn="l"/>
          <a:tab pos="4051300" algn="l"/>
          <a:tab pos="4546600" algn="l"/>
          <a:tab pos="5054600" algn="l"/>
          <a:tab pos="5562600" algn="l"/>
          <a:tab pos="6070600" algn="l"/>
        </a:tabLst>
        <a:defRPr>
          <a:solidFill>
            <a:schemeClr val="tx1"/>
          </a:solidFill>
          <a:latin typeface="+mn-lt"/>
          <a:ea typeface="+mn-ea"/>
          <a:cs typeface="+mn-cs"/>
          <a:sym typeface="Gill Sans"/>
        </a:defRPr>
      </a:lvl6pPr>
      <a:lvl7pPr indent="1371600" algn="ctr" defTabSz="647700">
        <a:lnSpc>
          <a:spcPts val="2100"/>
        </a:lnSpc>
        <a:tabLst>
          <a:tab pos="508000" algn="l"/>
          <a:tab pos="1016000" algn="l"/>
          <a:tab pos="1511300" algn="l"/>
          <a:tab pos="2019300" algn="l"/>
          <a:tab pos="2527300" algn="l"/>
          <a:tab pos="3035300" algn="l"/>
          <a:tab pos="3543300" algn="l"/>
          <a:tab pos="4051300" algn="l"/>
          <a:tab pos="4546600" algn="l"/>
          <a:tab pos="5054600" algn="l"/>
          <a:tab pos="5562600" algn="l"/>
          <a:tab pos="6070600" algn="l"/>
        </a:tabLst>
        <a:defRPr>
          <a:solidFill>
            <a:schemeClr val="tx1"/>
          </a:solidFill>
          <a:latin typeface="+mn-lt"/>
          <a:ea typeface="+mn-ea"/>
          <a:cs typeface="+mn-cs"/>
          <a:sym typeface="Gill Sans"/>
        </a:defRPr>
      </a:lvl7pPr>
      <a:lvl8pPr indent="1600200" algn="ctr" defTabSz="647700">
        <a:lnSpc>
          <a:spcPts val="2100"/>
        </a:lnSpc>
        <a:tabLst>
          <a:tab pos="508000" algn="l"/>
          <a:tab pos="1016000" algn="l"/>
          <a:tab pos="1511300" algn="l"/>
          <a:tab pos="2019300" algn="l"/>
          <a:tab pos="2527300" algn="l"/>
          <a:tab pos="3035300" algn="l"/>
          <a:tab pos="3543300" algn="l"/>
          <a:tab pos="4051300" algn="l"/>
          <a:tab pos="4546600" algn="l"/>
          <a:tab pos="5054600" algn="l"/>
          <a:tab pos="5562600" algn="l"/>
          <a:tab pos="6070600" algn="l"/>
        </a:tabLst>
        <a:defRPr>
          <a:solidFill>
            <a:schemeClr val="tx1"/>
          </a:solidFill>
          <a:latin typeface="+mn-lt"/>
          <a:ea typeface="+mn-ea"/>
          <a:cs typeface="+mn-cs"/>
          <a:sym typeface="Gill Sans"/>
        </a:defRPr>
      </a:lvl8pPr>
      <a:lvl9pPr indent="1828800" algn="ctr" defTabSz="647700">
        <a:lnSpc>
          <a:spcPts val="2100"/>
        </a:lnSpc>
        <a:tabLst>
          <a:tab pos="508000" algn="l"/>
          <a:tab pos="1016000" algn="l"/>
          <a:tab pos="1511300" algn="l"/>
          <a:tab pos="2019300" algn="l"/>
          <a:tab pos="2527300" algn="l"/>
          <a:tab pos="3035300" algn="l"/>
          <a:tab pos="3543300" algn="l"/>
          <a:tab pos="4051300" algn="l"/>
          <a:tab pos="4546600" algn="l"/>
          <a:tab pos="5054600" algn="l"/>
          <a:tab pos="5562600" algn="l"/>
          <a:tab pos="6070600" algn="l"/>
        </a:tabLst>
        <a:defRPr>
          <a:solidFill>
            <a:schemeClr val="tx1"/>
          </a:solidFill>
          <a:latin typeface="+mn-lt"/>
          <a:ea typeface="+mn-ea"/>
          <a:cs typeface="+mn-cs"/>
          <a:sym typeface="Gill San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6.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hyperlink" Target="https://www.youtube.com/watch?v=km_uEnI4UD0&amp;feature=youtu.be" TargetMode="External"/><Relationship Id="rId5" Type="http://schemas.openxmlformats.org/officeDocument/2006/relationships/image" Target="../media/image5.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9" name="martin_luther_king17.jpg"/>
          <p:cNvPicPr/>
          <p:nvPr/>
        </p:nvPicPr>
        <p:blipFill>
          <a:blip r:embed="rId3">
            <a:extLst/>
          </a:blip>
          <a:stretch>
            <a:fillRect/>
          </a:stretch>
        </p:blipFill>
        <p:spPr>
          <a:xfrm>
            <a:off x="0" y="965200"/>
            <a:ext cx="13026091" cy="8623300"/>
          </a:xfrm>
          <a:prstGeom prst="rect">
            <a:avLst/>
          </a:prstGeom>
          <a:ln w="12700">
            <a:miter lim="400000"/>
          </a:ln>
        </p:spPr>
      </p:pic>
      <p:sp>
        <p:nvSpPr>
          <p:cNvPr id="246" name="Shape 246"/>
          <p:cNvSpPr/>
          <p:nvPr/>
        </p:nvSpPr>
        <p:spPr>
          <a:xfrm>
            <a:off x="-25400" y="9156700"/>
            <a:ext cx="13055600" cy="1054100"/>
          </a:xfrm>
          <a:prstGeom prst="rect">
            <a:avLst/>
          </a:prstGeom>
          <a:solidFill>
            <a:srgbClr val="020202"/>
          </a:solidFill>
          <a:ln w="12700">
            <a:solidFill/>
            <a:miter lim="400000"/>
          </a:ln>
        </p:spPr>
        <p:txBody>
          <a:bodyPr lIns="0" tIns="0" rIns="0" bIns="0" anchor="ctr"/>
          <a:lstStyle/>
          <a:p>
            <a:pPr lvl="0">
              <a:tabLst>
                <a:tab pos="508000" algn="l"/>
                <a:tab pos="1016000" algn="l"/>
                <a:tab pos="1511300" algn="l"/>
                <a:tab pos="2019300" algn="l"/>
                <a:tab pos="2527300" algn="l"/>
                <a:tab pos="3035300" algn="l"/>
                <a:tab pos="3543300" algn="l"/>
                <a:tab pos="4051300" algn="l"/>
                <a:tab pos="4546600" algn="l"/>
                <a:tab pos="5054600" algn="l"/>
                <a:tab pos="5562600" algn="l"/>
                <a:tab pos="6070600" algn="l"/>
              </a:tabLst>
              <a:defRPr>
                <a:effectLst>
                  <a:outerShdw blurRad="38100" dist="12700" dir="5400000" rotWithShape="0">
                    <a:srgbClr val="000000">
                      <a:alpha val="50000"/>
                    </a:srgbClr>
                  </a:outerShdw>
                </a:effectLst>
              </a:defRPr>
            </a:pPr>
            <a:endParaRPr/>
          </a:p>
        </p:txBody>
      </p:sp>
      <p:grpSp>
        <p:nvGrpSpPr>
          <p:cNvPr id="243" name="Group 243"/>
          <p:cNvGrpSpPr/>
          <p:nvPr/>
        </p:nvGrpSpPr>
        <p:grpSpPr>
          <a:xfrm>
            <a:off x="171482" y="1638300"/>
            <a:ext cx="5797518" cy="8801100"/>
            <a:chOff x="-215900" y="-139700"/>
            <a:chExt cx="5308600" cy="7010400"/>
          </a:xfrm>
        </p:grpSpPr>
        <p:sp>
          <p:nvSpPr>
            <p:cNvPr id="242" name="Shape 242"/>
            <p:cNvSpPr/>
            <p:nvPr/>
          </p:nvSpPr>
          <p:spPr>
            <a:xfrm>
              <a:off x="0" y="0"/>
              <a:ext cx="4876800" cy="6451600"/>
            </a:xfrm>
            <a:prstGeom prst="rect">
              <a:avLst/>
            </a:prstGeom>
            <a:solidFill>
              <a:srgbClr val="FFFFFF">
                <a:alpha val="85000"/>
              </a:srgbClr>
            </a:solidFill>
            <a:ln>
              <a:noFill/>
            </a:ln>
            <a:effectLst/>
          </p:spPr>
          <p:txBody>
            <a:bodyPr wrap="square" lIns="0" tIns="0" rIns="0" bIns="0" numCol="1" anchor="ctr">
              <a:noAutofit/>
            </a:bodyPr>
            <a:lstStyle/>
            <a:p>
              <a:pPr lvl="0">
                <a:tabLst>
                  <a:tab pos="508000" algn="l"/>
                  <a:tab pos="1016000" algn="l"/>
                  <a:tab pos="1511300" algn="l"/>
                  <a:tab pos="2019300" algn="l"/>
                  <a:tab pos="2527300" algn="l"/>
                  <a:tab pos="3035300" algn="l"/>
                  <a:tab pos="3543300" algn="l"/>
                  <a:tab pos="4051300" algn="l"/>
                  <a:tab pos="4546600" algn="l"/>
                  <a:tab pos="5054600" algn="l"/>
                  <a:tab pos="5562600" algn="l"/>
                  <a:tab pos="6070600" algn="l"/>
                </a:tabLst>
                <a:defRPr>
                  <a:effectLst>
                    <a:outerShdw blurRad="38100" dist="12700" dir="5400000" rotWithShape="0">
                      <a:srgbClr val="000000">
                        <a:alpha val="50000"/>
                      </a:srgbClr>
                    </a:outerShdw>
                  </a:effectLst>
                </a:defRPr>
              </a:pPr>
              <a:endParaRPr/>
            </a:p>
          </p:txBody>
        </p:sp>
        <p:pic>
          <p:nvPicPr>
            <p:cNvPr id="241" name="Picture 240"/>
            <p:cNvPicPr/>
            <p:nvPr/>
          </p:nvPicPr>
          <p:blipFill>
            <a:blip r:embed="rId4">
              <a:alphaModFix amt="85000"/>
              <a:extLst/>
            </a:blip>
            <a:stretch>
              <a:fillRect/>
            </a:stretch>
          </p:blipFill>
          <p:spPr>
            <a:xfrm>
              <a:off x="-215900" y="-139700"/>
              <a:ext cx="5308600" cy="7010400"/>
            </a:xfrm>
            <a:prstGeom prst="rect">
              <a:avLst/>
            </a:prstGeom>
            <a:effectLst/>
          </p:spPr>
        </p:pic>
      </p:grpSp>
      <p:sp>
        <p:nvSpPr>
          <p:cNvPr id="244" name="Shape 244"/>
          <p:cNvSpPr/>
          <p:nvPr/>
        </p:nvSpPr>
        <p:spPr>
          <a:xfrm>
            <a:off x="356831" y="1813684"/>
            <a:ext cx="5283201" cy="8171468"/>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p>
            <a:pPr marL="564388" marR="57799" lvl="0" indent="-564388" algn="l" defTabSz="1295400">
              <a:lnSpc>
                <a:spcPct val="90000"/>
              </a:lnSpc>
              <a:spcBef>
                <a:spcPts val="700"/>
              </a:spcBef>
              <a:tabLst>
                <a:tab pos="558800" algn="l"/>
                <a:tab pos="1333500" algn="l"/>
              </a:tabLst>
              <a:defRPr sz="1800"/>
            </a:pPr>
            <a:r>
              <a:rPr sz="3700" u="sng" dirty="0" smtClean="0">
                <a:uFill>
                  <a:solidFill/>
                </a:uFill>
                <a:latin typeface="Arial"/>
                <a:ea typeface="Arial"/>
                <a:cs typeface="Arial"/>
                <a:sym typeface="Arial"/>
              </a:rPr>
              <a:t>Northern </a:t>
            </a:r>
            <a:r>
              <a:rPr sz="3700" u="sng" dirty="0">
                <a:uFill>
                  <a:solidFill/>
                </a:uFill>
                <a:latin typeface="Arial"/>
                <a:ea typeface="Arial"/>
                <a:cs typeface="Arial"/>
                <a:sym typeface="Arial"/>
              </a:rPr>
              <a:t>Segregation</a:t>
            </a:r>
          </a:p>
          <a:p>
            <a:pPr marL="458772" marR="57799" lvl="0" indent="-458772" algn="l" defTabSz="1295400">
              <a:lnSpc>
                <a:spcPct val="90000"/>
              </a:lnSpc>
              <a:spcBef>
                <a:spcPts val="700"/>
              </a:spcBef>
              <a:tabLst>
                <a:tab pos="558800" algn="l"/>
                <a:tab pos="1333500" algn="l"/>
              </a:tabLst>
              <a:defRPr sz="1800"/>
            </a:pPr>
            <a:r>
              <a:rPr sz="2800" dirty="0">
                <a:uFill>
                  <a:solidFill/>
                </a:uFill>
                <a:latin typeface="Arial"/>
                <a:ea typeface="Arial"/>
                <a:cs typeface="Arial"/>
                <a:sym typeface="Arial"/>
              </a:rPr>
              <a:t>- </a:t>
            </a:r>
            <a:r>
              <a:rPr sz="2800" u="sng" dirty="0">
                <a:uFill>
                  <a:solidFill/>
                </a:uFill>
                <a:latin typeface="Arial"/>
                <a:ea typeface="Arial"/>
                <a:cs typeface="Arial"/>
                <a:sym typeface="Arial"/>
              </a:rPr>
              <a:t>de facto segregation</a:t>
            </a:r>
            <a:r>
              <a:rPr sz="2800" dirty="0">
                <a:uFill>
                  <a:solidFill/>
                </a:uFill>
                <a:latin typeface="Arial"/>
                <a:ea typeface="Arial"/>
                <a:cs typeface="Arial"/>
                <a:sym typeface="Arial"/>
              </a:rPr>
              <a:t> - segregation by practice and custom</a:t>
            </a:r>
          </a:p>
          <a:p>
            <a:pPr marL="458772" marR="57799" lvl="0" indent="-458772" algn="l" defTabSz="1295400">
              <a:lnSpc>
                <a:spcPct val="90000"/>
              </a:lnSpc>
              <a:spcBef>
                <a:spcPts val="700"/>
              </a:spcBef>
              <a:tabLst>
                <a:tab pos="558800" algn="l"/>
                <a:tab pos="1333500" algn="l"/>
              </a:tabLst>
              <a:defRPr sz="1800"/>
            </a:pPr>
            <a:r>
              <a:rPr sz="2800" dirty="0">
                <a:uFill>
                  <a:solidFill/>
                </a:uFill>
                <a:latin typeface="Arial"/>
                <a:ea typeface="Arial"/>
                <a:cs typeface="Arial"/>
                <a:sym typeface="Arial"/>
              </a:rPr>
              <a:t>     - blacks lived in decaying </a:t>
            </a:r>
          </a:p>
          <a:p>
            <a:pPr marL="458772" marR="57799" lvl="0" indent="-458772" algn="l" defTabSz="1295400">
              <a:lnSpc>
                <a:spcPct val="90000"/>
              </a:lnSpc>
              <a:spcBef>
                <a:spcPts val="700"/>
              </a:spcBef>
              <a:tabLst>
                <a:tab pos="558800" algn="l"/>
                <a:tab pos="1333500" algn="l"/>
              </a:tabLst>
              <a:defRPr sz="1800"/>
            </a:pPr>
            <a:r>
              <a:rPr sz="2800" dirty="0">
                <a:uFill>
                  <a:solidFill/>
                </a:uFill>
                <a:latin typeface="Arial"/>
                <a:ea typeface="Arial"/>
                <a:cs typeface="Arial"/>
                <a:sym typeface="Arial"/>
              </a:rPr>
              <a:t>       slums</a:t>
            </a:r>
          </a:p>
          <a:p>
            <a:pPr marL="458772" marR="57799" lvl="0" indent="-458772" algn="l" defTabSz="1295400">
              <a:lnSpc>
                <a:spcPct val="90000"/>
              </a:lnSpc>
              <a:spcBef>
                <a:spcPts val="700"/>
              </a:spcBef>
              <a:tabLst>
                <a:tab pos="558800" algn="l"/>
                <a:tab pos="1333500" algn="l"/>
              </a:tabLst>
              <a:defRPr sz="1800"/>
            </a:pPr>
            <a:r>
              <a:rPr sz="2800" dirty="0">
                <a:uFill>
                  <a:solidFill/>
                </a:uFill>
                <a:latin typeface="Arial"/>
                <a:ea typeface="Arial"/>
                <a:cs typeface="Arial"/>
                <a:sym typeface="Arial"/>
              </a:rPr>
              <a:t>        “white flight” in suburbs</a:t>
            </a:r>
          </a:p>
          <a:p>
            <a:pPr marL="458772" marR="57799" lvl="0" indent="-458772" algn="l" defTabSz="1295400">
              <a:lnSpc>
                <a:spcPct val="90000"/>
              </a:lnSpc>
              <a:spcBef>
                <a:spcPts val="700"/>
              </a:spcBef>
              <a:tabLst>
                <a:tab pos="558800" algn="l"/>
                <a:tab pos="1333500" algn="l"/>
              </a:tabLst>
              <a:defRPr sz="1800"/>
            </a:pPr>
            <a:r>
              <a:rPr sz="2800" dirty="0">
                <a:uFill>
                  <a:solidFill/>
                </a:uFill>
                <a:latin typeface="Arial"/>
                <a:ea typeface="Arial"/>
                <a:cs typeface="Arial"/>
                <a:sym typeface="Arial"/>
              </a:rPr>
              <a:t>     - high unemployment</a:t>
            </a:r>
          </a:p>
          <a:p>
            <a:pPr marL="458772" marR="57799" lvl="0" indent="-458772" algn="l" defTabSz="1295400">
              <a:lnSpc>
                <a:spcPct val="90000"/>
              </a:lnSpc>
              <a:tabLst>
                <a:tab pos="558800" algn="l"/>
                <a:tab pos="1333500" algn="l"/>
              </a:tabLst>
              <a:defRPr sz="1800"/>
            </a:pPr>
            <a:r>
              <a:rPr sz="2800" dirty="0">
                <a:uFill>
                  <a:solidFill/>
                </a:uFill>
                <a:latin typeface="Arial"/>
                <a:ea typeface="Arial"/>
                <a:cs typeface="Arial"/>
                <a:sym typeface="Arial"/>
              </a:rPr>
              <a:t>     - poor schools</a:t>
            </a:r>
          </a:p>
          <a:p>
            <a:pPr marL="458772" marR="57799" lvl="0" indent="-458772" algn="l" defTabSz="1295400">
              <a:lnSpc>
                <a:spcPct val="90000"/>
              </a:lnSpc>
              <a:spcBef>
                <a:spcPts val="700"/>
              </a:spcBef>
              <a:tabLst>
                <a:tab pos="558800" algn="l"/>
                <a:tab pos="1333500" algn="l"/>
              </a:tabLst>
              <a:defRPr sz="1800"/>
            </a:pPr>
            <a:r>
              <a:rPr sz="2800" dirty="0">
                <a:uFill>
                  <a:solidFill/>
                </a:uFill>
                <a:latin typeface="Arial"/>
                <a:ea typeface="Arial"/>
                <a:cs typeface="Arial"/>
                <a:sym typeface="Arial"/>
              </a:rPr>
              <a:t>- Race Riots breakout in Harlem &amp; Watts-Las Angeles. - 100 cities</a:t>
            </a:r>
          </a:p>
          <a:p>
            <a:pPr marL="458772" marR="57799" lvl="0" indent="-458772" algn="l" defTabSz="1295400">
              <a:lnSpc>
                <a:spcPts val="1300"/>
              </a:lnSpc>
              <a:tabLst>
                <a:tab pos="558800" algn="l"/>
                <a:tab pos="1333500" algn="l"/>
              </a:tabLst>
              <a:defRPr sz="1800"/>
            </a:pPr>
            <a:endParaRPr sz="2800" dirty="0">
              <a:uFill>
                <a:solidFill/>
              </a:uFill>
              <a:latin typeface="Arial"/>
              <a:ea typeface="Arial"/>
              <a:cs typeface="Arial"/>
              <a:sym typeface="Arial"/>
            </a:endParaRPr>
          </a:p>
          <a:p>
            <a:pPr marL="458772" marR="57799" lvl="0" indent="-458772" algn="l" defTabSz="1295400">
              <a:lnSpc>
                <a:spcPct val="90000"/>
              </a:lnSpc>
              <a:spcBef>
                <a:spcPts val="700"/>
              </a:spcBef>
              <a:tabLst>
                <a:tab pos="558800" algn="l"/>
                <a:tab pos="1333500" algn="l"/>
              </a:tabLst>
              <a:defRPr sz="1800"/>
            </a:pPr>
            <a:r>
              <a:rPr sz="2800" dirty="0">
                <a:uFill>
                  <a:solidFill/>
                </a:uFill>
                <a:latin typeface="Arial"/>
                <a:ea typeface="Arial"/>
                <a:cs typeface="Arial"/>
                <a:sym typeface="Arial"/>
              </a:rPr>
              <a:t>- King marches in Northern </a:t>
            </a:r>
            <a:r>
              <a:rPr sz="2800" dirty="0" smtClean="0">
                <a:uFill>
                  <a:solidFill/>
                </a:uFill>
                <a:latin typeface="Arial"/>
                <a:ea typeface="Arial"/>
                <a:cs typeface="Arial"/>
                <a:sym typeface="Arial"/>
              </a:rPr>
              <a:t>cities</a:t>
            </a:r>
            <a:endParaRPr lang="en-US" sz="2800" dirty="0" smtClean="0">
              <a:uFill>
                <a:solidFill/>
              </a:uFill>
              <a:latin typeface="Arial"/>
              <a:ea typeface="Arial"/>
              <a:cs typeface="Arial"/>
              <a:sym typeface="Arial"/>
            </a:endParaRPr>
          </a:p>
          <a:p>
            <a:pPr marL="458772" marR="57799" lvl="0" indent="-458772" algn="l" defTabSz="1295400">
              <a:lnSpc>
                <a:spcPts val="1400"/>
              </a:lnSpc>
              <a:spcBef>
                <a:spcPts val="700"/>
              </a:spcBef>
              <a:tabLst>
                <a:tab pos="558800" algn="l"/>
                <a:tab pos="1333500" algn="l"/>
              </a:tabLst>
              <a:defRPr sz="1800"/>
            </a:pPr>
            <a:endParaRPr lang="en-US" sz="2800" dirty="0" smtClean="0">
              <a:uFill>
                <a:solidFill/>
              </a:uFill>
              <a:latin typeface="Arial"/>
              <a:ea typeface="Arial"/>
              <a:cs typeface="Arial"/>
              <a:sym typeface="Arial"/>
            </a:endParaRPr>
          </a:p>
          <a:p>
            <a:pPr marL="458772" marR="57799" lvl="0" indent="-458772" algn="l" defTabSz="1295400">
              <a:lnSpc>
                <a:spcPct val="90000"/>
              </a:lnSpc>
              <a:spcBef>
                <a:spcPts val="700"/>
              </a:spcBef>
              <a:buFontTx/>
              <a:buChar char="-"/>
              <a:tabLst>
                <a:tab pos="558800" algn="l"/>
                <a:tab pos="1333500" algn="l"/>
              </a:tabLst>
              <a:defRPr sz="1800"/>
            </a:pPr>
            <a:r>
              <a:rPr lang="en-US" sz="2800" u="sng" dirty="0" smtClean="0">
                <a:uFill>
                  <a:solidFill/>
                </a:uFill>
                <a:latin typeface="Arial"/>
                <a:ea typeface="Arial"/>
                <a:cs typeface="Arial"/>
                <a:sym typeface="Arial"/>
              </a:rPr>
              <a:t>Civil Rights Act of 1968 </a:t>
            </a:r>
            <a:r>
              <a:rPr lang="en-US" sz="2800" dirty="0" smtClean="0">
                <a:uFill>
                  <a:solidFill/>
                </a:uFill>
                <a:latin typeface="Arial"/>
                <a:ea typeface="Arial"/>
                <a:cs typeface="Arial"/>
                <a:sym typeface="Arial"/>
              </a:rPr>
              <a:t>– prohibited discrimination in the sale, rental &amp; financing of housing</a:t>
            </a:r>
          </a:p>
        </p:txBody>
      </p:sp>
      <p:sp>
        <p:nvSpPr>
          <p:cNvPr id="14" name="Shape 227"/>
          <p:cNvSpPr/>
          <p:nvPr/>
        </p:nvSpPr>
        <p:spPr>
          <a:xfrm>
            <a:off x="-152400" y="-152400"/>
            <a:ext cx="13055600" cy="1790700"/>
          </a:xfrm>
          <a:prstGeom prst="rect">
            <a:avLst/>
          </a:prstGeom>
          <a:solidFill>
            <a:srgbClr val="020202"/>
          </a:solidFill>
          <a:ln w="12700">
            <a:solidFill/>
            <a:miter lim="400000"/>
          </a:ln>
        </p:spPr>
        <p:txBody>
          <a:bodyPr lIns="0" tIns="0" rIns="0" bIns="0" anchor="ctr"/>
          <a:lstStyle/>
          <a:p>
            <a:pPr lvl="0">
              <a:tabLst>
                <a:tab pos="508000" algn="l"/>
                <a:tab pos="1016000" algn="l"/>
                <a:tab pos="1511300" algn="l"/>
                <a:tab pos="2019300" algn="l"/>
                <a:tab pos="2527300" algn="l"/>
                <a:tab pos="3035300" algn="l"/>
                <a:tab pos="3543300" algn="l"/>
                <a:tab pos="4051300" algn="l"/>
                <a:tab pos="4546600" algn="l"/>
                <a:tab pos="5054600" algn="l"/>
                <a:tab pos="5562600" algn="l"/>
                <a:tab pos="6070600" algn="l"/>
              </a:tabLst>
              <a:defRPr>
                <a:effectLst>
                  <a:outerShdw blurRad="38100" dist="12700" dir="5400000" rotWithShape="0">
                    <a:srgbClr val="000000">
                      <a:alpha val="50000"/>
                    </a:srgbClr>
                  </a:outerShdw>
                </a:effectLst>
              </a:defRPr>
            </a:pPr>
            <a:endParaRPr/>
          </a:p>
        </p:txBody>
      </p:sp>
      <p:sp>
        <p:nvSpPr>
          <p:cNvPr id="18" name="Shape 229"/>
          <p:cNvSpPr/>
          <p:nvPr/>
        </p:nvSpPr>
        <p:spPr>
          <a:xfrm>
            <a:off x="986443" y="52224"/>
            <a:ext cx="12018357" cy="1433677"/>
          </a:xfrm>
          <a:prstGeom prst="rect">
            <a:avLst/>
          </a:prstGeom>
          <a:noFill/>
          <a:ln w="12700" cap="flat">
            <a:noFill/>
            <a:miter lim="400000"/>
          </a:ln>
          <a:effectLst>
            <a:outerShdw blurRad="12700" dist="12700" dir="16080000" rotWithShape="0">
              <a:srgbClr val="000000"/>
            </a:outerShdw>
          </a:effectLst>
          <a:extLst>
            <a:ext uri="{C572A759-6A51-4108-AA02-DFA0A04FC94B}">
              <ma14:wrappingTextBoxFlag xmlns:ma14="http://schemas.microsoft.com/office/mac/drawingml/2011/main" xmlns="" val="1"/>
            </a:ext>
          </a:extLst>
        </p:spPr>
        <p:txBody>
          <a:bodyPr wrap="square" lIns="0" tIns="0" rIns="0" bIns="0" numCol="1" anchor="t">
            <a:noAutofit/>
          </a:bodyPr>
          <a:lstStyle/>
          <a:p>
            <a:pPr lvl="0" algn="l">
              <a:lnSpc>
                <a:spcPts val="11500"/>
              </a:lnSpc>
              <a:tabLst>
                <a:tab pos="508000" algn="l"/>
                <a:tab pos="1016000" algn="l"/>
                <a:tab pos="1511300" algn="l"/>
                <a:tab pos="2019300" algn="l"/>
                <a:tab pos="2527300" algn="l"/>
                <a:tab pos="3035300" algn="l"/>
                <a:tab pos="3543300" algn="l"/>
                <a:tab pos="4051300" algn="l"/>
                <a:tab pos="4546600" algn="l"/>
                <a:tab pos="5054600" algn="l"/>
                <a:tab pos="5562600" algn="l"/>
                <a:tab pos="6070600" algn="l"/>
              </a:tabLst>
              <a:defRPr sz="1800"/>
            </a:pPr>
            <a:r>
              <a:rPr sz="11000" spc="-880" dirty="0">
                <a:solidFill>
                  <a:srgbClr val="FFFFFF"/>
                </a:solidFill>
                <a:effectLst>
                  <a:outerShdw blurRad="241300" dist="12700" dir="16080000" rotWithShape="0">
                    <a:srgbClr val="000000"/>
                  </a:outerShdw>
                </a:effectLst>
                <a:latin typeface="Arial Black"/>
                <a:ea typeface="Arial Black"/>
                <a:cs typeface="Arial Black"/>
                <a:sym typeface="Arial Black"/>
              </a:rPr>
              <a:t>CIVIL</a:t>
            </a:r>
            <a:r>
              <a:rPr sz="11000" spc="-2420" dirty="0">
                <a:solidFill>
                  <a:srgbClr val="FFFFFF"/>
                </a:solidFill>
                <a:effectLst>
                  <a:outerShdw blurRad="241300" dist="12700" dir="16080000" rotWithShape="0">
                    <a:srgbClr val="000000"/>
                  </a:outerShdw>
                </a:effectLst>
                <a:latin typeface="Arial Black"/>
                <a:ea typeface="Arial Black"/>
                <a:cs typeface="Arial Black"/>
                <a:sym typeface="Arial Black"/>
              </a:rPr>
              <a:t> </a:t>
            </a:r>
            <a:r>
              <a:rPr sz="11000" spc="-880" dirty="0">
                <a:solidFill>
                  <a:srgbClr val="FFFFFF"/>
                </a:solidFill>
                <a:effectLst>
                  <a:outerShdw blurRad="241300" dist="12700" dir="16080000" rotWithShape="0">
                    <a:srgbClr val="000000"/>
                  </a:outerShdw>
                </a:effectLst>
                <a:latin typeface="Arial Black"/>
                <a:ea typeface="Arial Black"/>
                <a:cs typeface="Arial Black"/>
                <a:sym typeface="Arial Black"/>
              </a:rPr>
              <a:t>RIGHTS</a:t>
            </a:r>
            <a:r>
              <a:rPr sz="2700" spc="-215" dirty="0">
                <a:solidFill>
                  <a:srgbClr val="FFFFFF"/>
                </a:solidFill>
                <a:effectLst>
                  <a:outerShdw blurRad="241300" dist="12700" dir="16080000" rotWithShape="0">
                    <a:srgbClr val="000000"/>
                  </a:outerShdw>
                </a:effectLst>
                <a:latin typeface="Arial Black"/>
                <a:ea typeface="Arial Black"/>
                <a:cs typeface="Arial Black"/>
                <a:sym typeface="Arial Black"/>
              </a:rPr>
              <a:t> </a:t>
            </a:r>
            <a:r>
              <a:rPr sz="3700" spc="-296" dirty="0">
                <a:solidFill>
                  <a:srgbClr val="FFFFFF"/>
                </a:solidFill>
                <a:effectLst>
                  <a:outerShdw blurRad="241300" dist="12700" dir="16080000" rotWithShape="0">
                    <a:srgbClr val="000000"/>
                  </a:outerShdw>
                </a:effectLst>
                <a:latin typeface="Arial Black"/>
                <a:ea typeface="Arial Black"/>
                <a:cs typeface="Arial Black"/>
                <a:sym typeface="Arial Black"/>
              </a:rPr>
              <a:t>MOVEMENT</a:t>
            </a:r>
          </a:p>
        </p:txBody>
      </p:sp>
      <p:sp>
        <p:nvSpPr>
          <p:cNvPr id="19" name="Shape 230"/>
          <p:cNvSpPr/>
          <p:nvPr/>
        </p:nvSpPr>
        <p:spPr>
          <a:xfrm>
            <a:off x="155222" y="310077"/>
            <a:ext cx="955824" cy="55497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t">
            <a:spAutoFit/>
          </a:bodyPr>
          <a:lstStyle>
            <a:lvl1pPr algn="l">
              <a:lnSpc>
                <a:spcPts val="2700"/>
              </a:lnSpc>
              <a:tabLst>
                <a:tab pos="508000" algn="l"/>
                <a:tab pos="1016000" algn="l"/>
                <a:tab pos="1511300" algn="l"/>
                <a:tab pos="2019300" algn="l"/>
                <a:tab pos="2527300" algn="l"/>
                <a:tab pos="3035300" algn="l"/>
                <a:tab pos="3543300" algn="l"/>
                <a:tab pos="4051300" algn="l"/>
                <a:tab pos="4546600" algn="l"/>
                <a:tab pos="5054600" algn="l"/>
                <a:tab pos="5562600" algn="l"/>
                <a:tab pos="6070600" algn="l"/>
              </a:tabLst>
              <a:defRPr sz="3700" spc="-296">
                <a:solidFill>
                  <a:srgbClr val="FFFFFF"/>
                </a:solidFill>
                <a:effectLst>
                  <a:outerShdw blurRad="241300" dist="12700" dir="16080000" rotWithShape="0">
                    <a:srgbClr val="000000"/>
                  </a:outerShdw>
                </a:effectLst>
                <a:latin typeface="Arial Black"/>
                <a:ea typeface="Arial Black"/>
                <a:cs typeface="Arial Black"/>
                <a:sym typeface="Arial Black"/>
              </a:defRPr>
            </a:lvl1pPr>
          </a:lstStyle>
          <a:p>
            <a:pPr lvl="0">
              <a:defRPr sz="1800" spc="0">
                <a:solidFill>
                  <a:srgbClr val="000000"/>
                </a:solidFill>
                <a:effectLst/>
              </a:defRPr>
            </a:pPr>
            <a:r>
              <a:rPr sz="3700" spc="-296" dirty="0">
                <a:solidFill>
                  <a:srgbClr val="FFFFFF"/>
                </a:solidFill>
                <a:effectLst>
                  <a:outerShdw blurRad="241300" dist="12700" dir="16080000" rotWithShape="0">
                    <a:srgbClr val="000000"/>
                  </a:outerShdw>
                </a:effectLst>
              </a:rPr>
              <a:t>THE</a:t>
            </a:r>
          </a:p>
        </p:txBody>
      </p:sp>
    </p:spTree>
  </p:cSld>
  <p:clrMapOvr>
    <a:masterClrMapping/>
  </p:clrMapOvr>
  <mc:AlternateContent xmlns:mc="http://schemas.openxmlformats.org/markup-compatibility/2006" xmlns:p14="http://schemas.microsoft.com/office/powerpoint/2010/main">
    <mc:Choice Requires="p14">
      <p:transition spd="slow">
        <p14:flip dir="r"/>
      </p:transition>
    </mc:Choice>
    <mc:Fallback xmlns="">
      <p:transition xmlns:p14="http://schemas.microsoft.com/office/powerpoint/2010/main" spd="slow" advClick="1">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1" nodeType="afterEffect">
                                  <p:stCondLst>
                                    <p:cond delay="0"/>
                                  </p:stCondLst>
                                  <p:iterate type="lt">
                                    <p:tmAbs val="0"/>
                                  </p:iterate>
                                  <p:childTnLst>
                                    <p:set>
                                      <p:cBhvr>
                                        <p:cTn id="6" fill="hold"/>
                                        <p:tgtEl>
                                          <p:spTgt spid="244"/>
                                        </p:tgtEl>
                                        <p:attrNameLst>
                                          <p:attrName>style.visibility</p:attrName>
                                        </p:attrNameLst>
                                      </p:cBhvr>
                                      <p:to>
                                        <p:strVal val="visible"/>
                                      </p:to>
                                    </p:set>
                                    <p:animEffect transition="in" filter="dissolve">
                                      <p:cBhvr>
                                        <p:cTn id="7" dur="1800"/>
                                        <p:tgtEl>
                                          <p:spTgt spid="244"/>
                                        </p:tgtEl>
                                      </p:cBhvr>
                                    </p:animEffect>
                                  </p:childTnLst>
                                </p:cTn>
                              </p:par>
                              <p:par>
                                <p:cTn id="8" presetID="10" presetClass="entr" presetSubtype="0" fill="hold" grpId="2" nodeType="withEffect">
                                  <p:stCondLst>
                                    <p:cond delay="0"/>
                                  </p:stCondLst>
                                  <p:childTnLst>
                                    <p:set>
                                      <p:cBhvr>
                                        <p:cTn id="9" dur="1" fill="hold">
                                          <p:stCondLst>
                                            <p:cond delay="0"/>
                                          </p:stCondLst>
                                        </p:cTn>
                                        <p:tgtEl>
                                          <p:spTgt spid="243"/>
                                        </p:tgtEl>
                                        <p:attrNameLst>
                                          <p:attrName>style.visibility</p:attrName>
                                        </p:attrNameLst>
                                      </p:cBhvr>
                                      <p:to>
                                        <p:strVal val="visible"/>
                                      </p:to>
                                    </p:set>
                                    <p:animEffect transition="in" filter="fade">
                                      <p:cBhvr>
                                        <p:cTn id="10" dur="1200"/>
                                        <p:tgtEl>
                                          <p:spTgt spid="2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3" grpId="2" animBg="1" advAuto="0"/>
      <p:bldP spid="244" grpId="1" animBg="1" advAuto="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3004800" cy="10515600"/>
          </a:xfrm>
          <a:prstGeom prst="rect">
            <a:avLst/>
          </a:prstGeom>
          <a:solidFill>
            <a:schemeClr val="tx1"/>
          </a:solidFill>
          <a:ln w="12700" cap="flat">
            <a:solidFill>
              <a:srgbClr val="000000"/>
            </a:solidFill>
            <a:prstDash val="solid"/>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marL="0" marR="0" indent="0" algn="ctr" defTabSz="647700" rtl="0" fontAlgn="auto" latinLnBrk="1" hangingPunct="0">
              <a:lnSpc>
                <a:spcPts val="1900"/>
              </a:lnSpc>
              <a:spcBef>
                <a:spcPts val="0"/>
              </a:spcBef>
              <a:spcAft>
                <a:spcPts val="0"/>
              </a:spcAft>
              <a:buClrTx/>
              <a:buSzTx/>
              <a:buFontTx/>
              <a:buNone/>
              <a:tabLst>
                <a:tab pos="508000" algn="l"/>
                <a:tab pos="1016000" algn="l"/>
                <a:tab pos="1511300" algn="l"/>
                <a:tab pos="2019300" algn="l"/>
                <a:tab pos="2527300" algn="l"/>
                <a:tab pos="3035300" algn="l"/>
                <a:tab pos="3543300" algn="l"/>
                <a:tab pos="4051300" algn="l"/>
                <a:tab pos="4546600" algn="l"/>
                <a:tab pos="5054600" algn="l"/>
                <a:tab pos="5562600" algn="l"/>
                <a:tab pos="6070600" algn="l"/>
              </a:tabLst>
            </a:pPr>
            <a:endParaRPr kumimoji="0" lang="en-US" sz="1600" b="0" i="0" u="none" strike="noStrike" cap="none" spc="0" normalizeH="0" baseline="0">
              <a:ln>
                <a:noFill/>
              </a:ln>
              <a:solidFill>
                <a:srgbClr val="000000"/>
              </a:solidFill>
              <a:effectLst>
                <a:outerShdw blurRad="38100" dist="12700" dir="5400000" rotWithShape="0">
                  <a:srgbClr val="000000">
                    <a:alpha val="50000"/>
                  </a:srgbClr>
                </a:outerShdw>
              </a:effectLst>
              <a:uFillTx/>
              <a:latin typeface="+mn-lt"/>
              <a:ea typeface="+mn-ea"/>
              <a:cs typeface="+mn-cs"/>
              <a:sym typeface="Times"/>
            </a:endParaRPr>
          </a:p>
        </p:txBody>
      </p:sp>
      <p:pic>
        <p:nvPicPr>
          <p:cNvPr id="253" name="malcolm_x.jpg"/>
          <p:cNvPicPr/>
          <p:nvPr/>
        </p:nvPicPr>
        <p:blipFill>
          <a:blip r:embed="rId3">
            <a:extLst/>
          </a:blip>
          <a:stretch>
            <a:fillRect/>
          </a:stretch>
        </p:blipFill>
        <p:spPr>
          <a:xfrm>
            <a:off x="-25400" y="645754"/>
            <a:ext cx="13055600" cy="8779592"/>
          </a:xfrm>
          <a:prstGeom prst="rect">
            <a:avLst/>
          </a:prstGeom>
          <a:ln w="12700">
            <a:miter lim="400000"/>
          </a:ln>
        </p:spPr>
      </p:pic>
      <p:sp>
        <p:nvSpPr>
          <p:cNvPr id="257" name="Shape 257"/>
          <p:cNvSpPr/>
          <p:nvPr/>
        </p:nvSpPr>
        <p:spPr>
          <a:xfrm>
            <a:off x="-25400" y="9156700"/>
            <a:ext cx="13055600" cy="1511300"/>
          </a:xfrm>
          <a:prstGeom prst="rect">
            <a:avLst/>
          </a:prstGeom>
          <a:solidFill>
            <a:srgbClr val="020202"/>
          </a:solidFill>
          <a:ln w="12700">
            <a:solidFill/>
            <a:miter lim="400000"/>
          </a:ln>
        </p:spPr>
        <p:txBody>
          <a:bodyPr lIns="0" tIns="0" rIns="0" bIns="0" anchor="ctr"/>
          <a:lstStyle/>
          <a:p>
            <a:pPr lvl="0">
              <a:tabLst>
                <a:tab pos="508000" algn="l"/>
                <a:tab pos="1016000" algn="l"/>
                <a:tab pos="1511300" algn="l"/>
                <a:tab pos="2019300" algn="l"/>
                <a:tab pos="2527300" algn="l"/>
                <a:tab pos="3035300" algn="l"/>
                <a:tab pos="3543300" algn="l"/>
                <a:tab pos="4051300" algn="l"/>
                <a:tab pos="4546600" algn="l"/>
                <a:tab pos="5054600" algn="l"/>
                <a:tab pos="5562600" algn="l"/>
                <a:tab pos="6070600" algn="l"/>
              </a:tabLst>
              <a:defRPr>
                <a:effectLst>
                  <a:outerShdw blurRad="38100" dist="12700" dir="5400000" rotWithShape="0">
                    <a:srgbClr val="000000">
                      <a:alpha val="50000"/>
                    </a:srgbClr>
                  </a:outerShdw>
                </a:effectLst>
              </a:defRPr>
            </a:pPr>
            <a:endParaRPr/>
          </a:p>
        </p:txBody>
      </p:sp>
      <p:pic>
        <p:nvPicPr>
          <p:cNvPr id="262" name="Picture 261"/>
          <p:cNvPicPr/>
          <p:nvPr/>
        </p:nvPicPr>
        <p:blipFill>
          <a:blip r:embed="rId4">
            <a:extLst/>
          </a:blip>
          <a:stretch>
            <a:fillRect/>
          </a:stretch>
        </p:blipFill>
        <p:spPr>
          <a:xfrm>
            <a:off x="5802709" y="2073442"/>
            <a:ext cx="7124700" cy="5578476"/>
          </a:xfrm>
          <a:prstGeom prst="rect">
            <a:avLst/>
          </a:prstGeom>
          <a:effectLst>
            <a:outerShdw blurRad="12700" dist="114300" dir="3240000" rotWithShape="0">
              <a:srgbClr val="000000"/>
            </a:outerShdw>
          </a:effectLst>
        </p:spPr>
      </p:pic>
      <p:grpSp>
        <p:nvGrpSpPr>
          <p:cNvPr id="265" name="Group 265"/>
          <p:cNvGrpSpPr/>
          <p:nvPr/>
        </p:nvGrpSpPr>
        <p:grpSpPr>
          <a:xfrm>
            <a:off x="6705600" y="6769100"/>
            <a:ext cx="5003800" cy="2159000"/>
            <a:chOff x="0" y="0"/>
            <a:chExt cx="5003800" cy="2159000"/>
          </a:xfrm>
        </p:grpSpPr>
        <p:sp>
          <p:nvSpPr>
            <p:cNvPr id="263" name="Shape 263"/>
            <p:cNvSpPr/>
            <p:nvPr/>
          </p:nvSpPr>
          <p:spPr>
            <a:xfrm>
              <a:off x="0" y="0"/>
              <a:ext cx="5003800" cy="2159000"/>
            </a:xfrm>
            <a:prstGeom prst="rect">
              <a:avLst/>
            </a:prstGeom>
            <a:solidFill>
              <a:srgbClr val="D6D6D6"/>
            </a:solidFill>
            <a:ln w="12700" cap="flat">
              <a:solidFill>
                <a:srgbClr val="000000"/>
              </a:solidFill>
              <a:prstDash val="solid"/>
              <a:miter lim="400000"/>
            </a:ln>
            <a:effectLst>
              <a:outerShdw blurRad="12700" dist="114300" dir="3240000" rotWithShape="0">
                <a:srgbClr val="000000"/>
              </a:outerShdw>
            </a:effectLst>
          </p:spPr>
          <p:txBody>
            <a:bodyPr wrap="square" lIns="0" tIns="0" rIns="0" bIns="0" numCol="1" anchor="ctr">
              <a:noAutofit/>
            </a:bodyPr>
            <a:lstStyle/>
            <a:p>
              <a:pPr lvl="0">
                <a:tabLst>
                  <a:tab pos="508000" algn="l"/>
                  <a:tab pos="1016000" algn="l"/>
                  <a:tab pos="1511300" algn="l"/>
                  <a:tab pos="2019300" algn="l"/>
                  <a:tab pos="2527300" algn="l"/>
                  <a:tab pos="3035300" algn="l"/>
                  <a:tab pos="3543300" algn="l"/>
                  <a:tab pos="4051300" algn="l"/>
                  <a:tab pos="4546600" algn="l"/>
                  <a:tab pos="5054600" algn="l"/>
                  <a:tab pos="5562600" algn="l"/>
                  <a:tab pos="6070600" algn="l"/>
                </a:tabLst>
                <a:defRPr>
                  <a:effectLst>
                    <a:outerShdw blurRad="38100" dist="12700" dir="5400000" rotWithShape="0">
                      <a:srgbClr val="000000">
                        <a:alpha val="50000"/>
                      </a:srgbClr>
                    </a:outerShdw>
                  </a:effectLst>
                </a:defRPr>
              </a:pPr>
              <a:endParaRPr/>
            </a:p>
          </p:txBody>
        </p:sp>
        <p:sp>
          <p:nvSpPr>
            <p:cNvPr id="264" name="Shape 264"/>
            <p:cNvSpPr/>
            <p:nvPr/>
          </p:nvSpPr>
          <p:spPr>
            <a:xfrm>
              <a:off x="341709" y="228600"/>
              <a:ext cx="4635501" cy="171556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t">
              <a:spAutoFit/>
            </a:bodyPr>
            <a:lstStyle>
              <a:lvl1pPr algn="l">
                <a:lnSpc>
                  <a:spcPts val="3300"/>
                </a:lnSpc>
                <a:tabLst>
                  <a:tab pos="508000" algn="l"/>
                  <a:tab pos="1016000" algn="l"/>
                  <a:tab pos="1511300" algn="l"/>
                  <a:tab pos="2019300" algn="l"/>
                  <a:tab pos="2527300" algn="l"/>
                  <a:tab pos="3035300" algn="l"/>
                  <a:tab pos="3543300" algn="l"/>
                  <a:tab pos="4051300" algn="l"/>
                  <a:tab pos="4546600" algn="l"/>
                  <a:tab pos="5054600" algn="l"/>
                  <a:tab pos="5562600" algn="l"/>
                  <a:tab pos="6070600" algn="l"/>
                </a:tabLst>
                <a:defRPr sz="2800" i="1">
                  <a:latin typeface="Arial"/>
                  <a:ea typeface="Arial"/>
                  <a:cs typeface="Arial"/>
                  <a:sym typeface="Arial"/>
                </a:defRPr>
              </a:lvl1pPr>
            </a:lstStyle>
            <a:p>
              <a:pPr lvl="0">
                <a:defRPr sz="1800" i="0"/>
              </a:pPr>
              <a:r>
                <a:rPr sz="2800" i="1" dirty="0"/>
                <a:t>“call for black people to begin to define their own goals....(and) to lead their own organizations”</a:t>
              </a:r>
            </a:p>
          </p:txBody>
        </p:sp>
      </p:grpSp>
      <p:sp>
        <p:nvSpPr>
          <p:cNvPr id="16" name="Shape 276"/>
          <p:cNvSpPr/>
          <p:nvPr/>
        </p:nvSpPr>
        <p:spPr>
          <a:xfrm>
            <a:off x="101600" y="1485900"/>
            <a:ext cx="5283201" cy="7998956"/>
          </a:xfrm>
          <a:prstGeom prst="rect">
            <a:avLst/>
          </a:prstGeom>
          <a:ln w="12700">
            <a:miter lim="400000"/>
          </a:ln>
          <a:effectLst>
            <a:outerShdw blurRad="12700" dir="2700000" rotWithShape="0">
              <a:srgbClr val="000000"/>
            </a:outerShdw>
          </a:effectLst>
          <a:extLst>
            <a:ext uri="{C572A759-6A51-4108-AA02-DFA0A04FC94B}">
              <ma14:wrappingTextBoxFlag xmlns:ma14="http://schemas.microsoft.com/office/mac/drawingml/2011/main" xmlns="" val="1"/>
            </a:ext>
          </a:extLst>
        </p:spPr>
        <p:txBody>
          <a:bodyPr lIns="0" tIns="0" rIns="0" bIns="0">
            <a:spAutoFit/>
          </a:bodyPr>
          <a:lstStyle/>
          <a:p>
            <a:pPr marL="564388" marR="57799" lvl="0" indent="-564388" algn="l" defTabSz="1295400">
              <a:lnSpc>
                <a:spcPct val="90000"/>
              </a:lnSpc>
              <a:spcBef>
                <a:spcPts val="700"/>
              </a:spcBef>
              <a:tabLst>
                <a:tab pos="558800" algn="l"/>
                <a:tab pos="1333500" algn="l"/>
              </a:tabLst>
              <a:defRPr sz="1800"/>
            </a:pPr>
            <a:r>
              <a:rPr sz="3700" u="sng" dirty="0" smtClean="0">
                <a:solidFill>
                  <a:srgbClr val="FFFFFF"/>
                </a:solidFill>
                <a:uFill>
                  <a:solidFill>
                    <a:srgbClr val="FFFFFF"/>
                  </a:solidFill>
                </a:uFill>
                <a:latin typeface="Arial"/>
                <a:ea typeface="Arial"/>
                <a:cs typeface="Arial"/>
                <a:sym typeface="Arial"/>
              </a:rPr>
              <a:t>Northern </a:t>
            </a:r>
            <a:r>
              <a:rPr sz="3700" u="sng" dirty="0">
                <a:solidFill>
                  <a:srgbClr val="FFFFFF"/>
                </a:solidFill>
                <a:uFill>
                  <a:solidFill>
                    <a:srgbClr val="FFFFFF"/>
                  </a:solidFill>
                </a:uFill>
                <a:latin typeface="Arial"/>
                <a:ea typeface="Arial"/>
                <a:cs typeface="Arial"/>
                <a:sym typeface="Arial"/>
              </a:rPr>
              <a:t>Segregation</a:t>
            </a:r>
          </a:p>
          <a:p>
            <a:pPr marL="458772" marR="57799" lvl="0" indent="-458772" algn="l" defTabSz="1295400">
              <a:lnSpc>
                <a:spcPct val="90000"/>
              </a:lnSpc>
              <a:spcBef>
                <a:spcPts val="700"/>
              </a:spcBef>
              <a:tabLst>
                <a:tab pos="558800" algn="l"/>
                <a:tab pos="1333500" algn="l"/>
              </a:tabLst>
              <a:defRPr sz="1800"/>
            </a:pPr>
            <a:r>
              <a:rPr lang="en-US" sz="2800" dirty="0" smtClean="0">
                <a:solidFill>
                  <a:srgbClr val="FFFFFF"/>
                </a:solidFill>
                <a:uFill>
                  <a:solidFill>
                    <a:srgbClr val="FFFFFF"/>
                  </a:solidFill>
                </a:uFill>
                <a:latin typeface="Arial"/>
                <a:ea typeface="Arial"/>
                <a:cs typeface="Arial"/>
                <a:sym typeface="Arial"/>
              </a:rPr>
              <a:t> </a:t>
            </a:r>
            <a:r>
              <a:rPr sz="2800" dirty="0" smtClean="0">
                <a:solidFill>
                  <a:srgbClr val="FFFFFF"/>
                </a:solidFill>
                <a:uFill>
                  <a:solidFill>
                    <a:srgbClr val="FFFFFF"/>
                  </a:solidFill>
                </a:uFill>
                <a:latin typeface="Arial"/>
                <a:ea typeface="Arial"/>
                <a:cs typeface="Arial"/>
                <a:sym typeface="Arial"/>
              </a:rPr>
              <a:t>- </a:t>
            </a:r>
            <a:r>
              <a:rPr sz="2800" u="sng" dirty="0">
                <a:solidFill>
                  <a:srgbClr val="FFFFFF"/>
                </a:solidFill>
                <a:uFill>
                  <a:solidFill>
                    <a:srgbClr val="FFFFFF"/>
                  </a:solidFill>
                </a:uFill>
                <a:latin typeface="Arial"/>
                <a:ea typeface="Arial"/>
                <a:cs typeface="Arial"/>
                <a:sym typeface="Arial"/>
              </a:rPr>
              <a:t>Malcolm X</a:t>
            </a:r>
            <a:r>
              <a:rPr sz="2800" dirty="0">
                <a:solidFill>
                  <a:srgbClr val="FFFFFF"/>
                </a:solidFill>
                <a:uFill>
                  <a:solidFill>
                    <a:srgbClr val="FFFFFF"/>
                  </a:solidFill>
                </a:uFill>
                <a:latin typeface="Arial"/>
                <a:ea typeface="Arial"/>
                <a:cs typeface="Arial"/>
                <a:sym typeface="Arial"/>
              </a:rPr>
              <a:t> -</a:t>
            </a:r>
            <a:r>
              <a:rPr sz="2700" dirty="0">
                <a:solidFill>
                  <a:srgbClr val="FFFFFF"/>
                </a:solidFill>
                <a:uFill>
                  <a:solidFill>
                    <a:srgbClr val="FFFFFF"/>
                  </a:solidFill>
                </a:uFill>
                <a:latin typeface="Arial"/>
                <a:ea typeface="Arial"/>
                <a:cs typeface="Arial"/>
                <a:sym typeface="Arial"/>
              </a:rPr>
              <a:t> Black Muslim who advocated armed resistance &amp; black pride.</a:t>
            </a:r>
          </a:p>
          <a:p>
            <a:pPr marL="458772" marR="57799" lvl="0" indent="-458772" algn="l" defTabSz="1295400">
              <a:lnSpc>
                <a:spcPct val="90000"/>
              </a:lnSpc>
              <a:spcBef>
                <a:spcPts val="700"/>
              </a:spcBef>
              <a:tabLst>
                <a:tab pos="558800" algn="l"/>
                <a:tab pos="1333500" algn="l"/>
              </a:tabLst>
              <a:defRPr sz="1800"/>
            </a:pPr>
            <a:endParaRPr sz="1500" dirty="0">
              <a:solidFill>
                <a:srgbClr val="FFFFFF"/>
              </a:solidFill>
              <a:uFill>
                <a:solidFill>
                  <a:srgbClr val="FFFFFF"/>
                </a:solidFill>
              </a:uFill>
              <a:latin typeface="Arial"/>
              <a:ea typeface="Arial"/>
              <a:cs typeface="Arial"/>
              <a:sym typeface="Arial"/>
            </a:endParaRPr>
          </a:p>
          <a:p>
            <a:pPr marL="458772" marR="57799" lvl="0" indent="-458772" algn="l" defTabSz="1295400">
              <a:lnSpc>
                <a:spcPct val="90000"/>
              </a:lnSpc>
              <a:spcBef>
                <a:spcPts val="700"/>
              </a:spcBef>
              <a:tabLst>
                <a:tab pos="558800" algn="l"/>
                <a:tab pos="1333500" algn="l"/>
              </a:tabLst>
              <a:defRPr sz="1800"/>
            </a:pPr>
            <a:r>
              <a:rPr lang="en-US" sz="2700" dirty="0" smtClean="0">
                <a:solidFill>
                  <a:srgbClr val="FFFFFF"/>
                </a:solidFill>
                <a:uFill>
                  <a:solidFill>
                    <a:srgbClr val="FFFFFF"/>
                  </a:solidFill>
                </a:uFill>
                <a:latin typeface="Arial"/>
                <a:ea typeface="Arial"/>
                <a:cs typeface="Arial"/>
                <a:sym typeface="Arial"/>
              </a:rPr>
              <a:t> </a:t>
            </a:r>
            <a:r>
              <a:rPr sz="2700" dirty="0" smtClean="0">
                <a:solidFill>
                  <a:srgbClr val="FFFFFF"/>
                </a:solidFill>
                <a:uFill>
                  <a:solidFill>
                    <a:srgbClr val="FFFFFF"/>
                  </a:solidFill>
                </a:uFill>
                <a:latin typeface="Arial"/>
                <a:ea typeface="Arial"/>
                <a:cs typeface="Arial"/>
                <a:sym typeface="Arial"/>
              </a:rPr>
              <a:t>- </a:t>
            </a:r>
            <a:r>
              <a:rPr sz="2700" u="sng" dirty="0" err="1">
                <a:solidFill>
                  <a:srgbClr val="FFFFFF"/>
                </a:solidFill>
                <a:uFill>
                  <a:solidFill>
                    <a:srgbClr val="FFFFFF"/>
                  </a:solidFill>
                </a:uFill>
                <a:latin typeface="Arial"/>
                <a:ea typeface="Arial"/>
                <a:cs typeface="Arial"/>
                <a:sym typeface="Arial"/>
              </a:rPr>
              <a:t>Stokely</a:t>
            </a:r>
            <a:r>
              <a:rPr sz="2700" u="sng" dirty="0">
                <a:solidFill>
                  <a:srgbClr val="FFFFFF"/>
                </a:solidFill>
                <a:uFill>
                  <a:solidFill>
                    <a:srgbClr val="FFFFFF"/>
                  </a:solidFill>
                </a:uFill>
                <a:latin typeface="Arial"/>
                <a:ea typeface="Arial"/>
                <a:cs typeface="Arial"/>
                <a:sym typeface="Arial"/>
              </a:rPr>
              <a:t> Carmichael</a:t>
            </a:r>
            <a:r>
              <a:rPr sz="2700" dirty="0">
                <a:solidFill>
                  <a:srgbClr val="FFFFFF"/>
                </a:solidFill>
                <a:uFill>
                  <a:solidFill>
                    <a:srgbClr val="FFFFFF"/>
                  </a:solidFill>
                </a:uFill>
                <a:latin typeface="Arial"/>
                <a:ea typeface="Arial"/>
                <a:cs typeface="Arial"/>
                <a:sym typeface="Arial"/>
              </a:rPr>
              <a:t> - Leader of SNCC &amp; the </a:t>
            </a:r>
            <a:r>
              <a:rPr sz="2700" u="sng" dirty="0">
                <a:solidFill>
                  <a:srgbClr val="FFFFFF"/>
                </a:solidFill>
                <a:uFill>
                  <a:solidFill>
                    <a:srgbClr val="FFFFFF"/>
                  </a:solidFill>
                </a:uFill>
                <a:latin typeface="Arial"/>
                <a:ea typeface="Arial"/>
                <a:cs typeface="Arial"/>
                <a:sym typeface="Arial"/>
              </a:rPr>
              <a:t>Black Power</a:t>
            </a:r>
            <a:r>
              <a:rPr sz="2700" dirty="0">
                <a:solidFill>
                  <a:srgbClr val="FFFFFF"/>
                </a:solidFill>
                <a:uFill>
                  <a:solidFill>
                    <a:srgbClr val="FFFFFF"/>
                  </a:solidFill>
                </a:uFill>
                <a:latin typeface="Arial"/>
                <a:ea typeface="Arial"/>
                <a:cs typeface="Arial"/>
                <a:sym typeface="Arial"/>
              </a:rPr>
              <a:t> movement</a:t>
            </a:r>
          </a:p>
          <a:p>
            <a:pPr marL="914400" marR="57799" lvl="1" indent="-752475" algn="l" defTabSz="1295400">
              <a:lnSpc>
                <a:spcPct val="90000"/>
              </a:lnSpc>
              <a:spcBef>
                <a:spcPts val="700"/>
              </a:spcBef>
              <a:tabLst>
                <a:tab pos="558800" algn="l"/>
                <a:tab pos="1333500" algn="l"/>
              </a:tabLst>
              <a:defRPr sz="1800"/>
            </a:pPr>
            <a:r>
              <a:rPr sz="2700" dirty="0">
                <a:solidFill>
                  <a:srgbClr val="FFFFFF"/>
                </a:solidFill>
                <a:uFill>
                  <a:solidFill>
                    <a:srgbClr val="FFFFFF"/>
                  </a:solidFill>
                </a:uFill>
                <a:latin typeface="Arial"/>
                <a:ea typeface="Arial"/>
                <a:cs typeface="Arial"/>
                <a:sym typeface="Arial"/>
              </a:rPr>
              <a:t>    - </a:t>
            </a:r>
            <a:r>
              <a:rPr sz="2700" b="1" u="sng" dirty="0">
                <a:solidFill>
                  <a:srgbClr val="FFFFFF"/>
                </a:solidFill>
                <a:uFill>
                  <a:solidFill>
                    <a:srgbClr val="FFFFFF"/>
                  </a:solidFill>
                </a:uFill>
                <a:latin typeface="Arial"/>
                <a:ea typeface="Arial"/>
                <a:cs typeface="Arial"/>
                <a:sym typeface="Arial"/>
              </a:rPr>
              <a:t>Black Power </a:t>
            </a:r>
            <a:r>
              <a:rPr sz="2700" dirty="0">
                <a:solidFill>
                  <a:srgbClr val="FFFFFF"/>
                </a:solidFill>
                <a:uFill>
                  <a:solidFill>
                    <a:srgbClr val="FFFFFF"/>
                  </a:solidFill>
                </a:uFill>
                <a:latin typeface="Arial"/>
                <a:ea typeface="Arial"/>
                <a:cs typeface="Arial"/>
                <a:sym typeface="Arial"/>
              </a:rPr>
              <a:t>- movement in support of rights &amp; political power </a:t>
            </a:r>
            <a:r>
              <a:rPr sz="2700" dirty="0" smtClean="0">
                <a:solidFill>
                  <a:srgbClr val="FFFFFF"/>
                </a:solidFill>
                <a:uFill>
                  <a:solidFill>
                    <a:srgbClr val="FFFFFF"/>
                  </a:solidFill>
                </a:uFill>
                <a:latin typeface="Arial"/>
                <a:ea typeface="Arial"/>
                <a:cs typeface="Arial"/>
                <a:sym typeface="Arial"/>
              </a:rPr>
              <a:t>A</a:t>
            </a:r>
            <a:r>
              <a:rPr lang="en-US" sz="2700" dirty="0" smtClean="0">
                <a:solidFill>
                  <a:srgbClr val="FFFFFF"/>
                </a:solidFill>
                <a:uFill>
                  <a:solidFill>
                    <a:srgbClr val="FFFFFF"/>
                  </a:solidFill>
                </a:uFill>
                <a:latin typeface="Arial"/>
                <a:ea typeface="Arial"/>
                <a:cs typeface="Arial"/>
                <a:sym typeface="Arial"/>
              </a:rPr>
              <a:t>frican </a:t>
            </a:r>
            <a:r>
              <a:rPr sz="2700" dirty="0" smtClean="0">
                <a:solidFill>
                  <a:srgbClr val="FFFFFF"/>
                </a:solidFill>
                <a:uFill>
                  <a:solidFill>
                    <a:srgbClr val="FFFFFF"/>
                  </a:solidFill>
                </a:uFill>
                <a:latin typeface="Arial"/>
                <a:ea typeface="Arial"/>
                <a:cs typeface="Arial"/>
                <a:sym typeface="Arial"/>
              </a:rPr>
              <a:t>A</a:t>
            </a:r>
            <a:r>
              <a:rPr lang="en-US" sz="2700" dirty="0" smtClean="0">
                <a:solidFill>
                  <a:srgbClr val="FFFFFF"/>
                </a:solidFill>
                <a:uFill>
                  <a:solidFill>
                    <a:srgbClr val="FFFFFF"/>
                  </a:solidFill>
                </a:uFill>
                <a:latin typeface="Arial"/>
                <a:ea typeface="Arial"/>
                <a:cs typeface="Arial"/>
                <a:sym typeface="Arial"/>
              </a:rPr>
              <a:t>merican</a:t>
            </a:r>
            <a:r>
              <a:rPr sz="2700" dirty="0" smtClean="0">
                <a:solidFill>
                  <a:srgbClr val="FFFFFF"/>
                </a:solidFill>
                <a:uFill>
                  <a:solidFill>
                    <a:srgbClr val="FFFFFF"/>
                  </a:solidFill>
                </a:uFill>
                <a:latin typeface="Arial"/>
                <a:ea typeface="Arial"/>
                <a:cs typeface="Arial"/>
                <a:sym typeface="Arial"/>
              </a:rPr>
              <a:t>s</a:t>
            </a:r>
            <a:r>
              <a:rPr sz="2700" dirty="0">
                <a:solidFill>
                  <a:srgbClr val="FFFFFF"/>
                </a:solidFill>
                <a:uFill>
                  <a:solidFill>
                    <a:srgbClr val="FFFFFF"/>
                  </a:solidFill>
                </a:uFill>
                <a:latin typeface="Arial"/>
                <a:ea typeface="Arial"/>
                <a:cs typeface="Arial"/>
                <a:sym typeface="Arial"/>
              </a:rPr>
              <a:t>. </a:t>
            </a:r>
          </a:p>
          <a:p>
            <a:pPr marL="458772" marR="57799" lvl="1" indent="-115872" algn="l" defTabSz="1295400">
              <a:lnSpc>
                <a:spcPct val="90000"/>
              </a:lnSpc>
              <a:spcBef>
                <a:spcPts val="700"/>
              </a:spcBef>
              <a:tabLst>
                <a:tab pos="558800" algn="l"/>
                <a:tab pos="1333500" algn="l"/>
              </a:tabLst>
              <a:defRPr sz="1800"/>
            </a:pPr>
            <a:endParaRPr sz="1700" dirty="0">
              <a:solidFill>
                <a:srgbClr val="FFFFFF"/>
              </a:solidFill>
              <a:uFill>
                <a:solidFill>
                  <a:srgbClr val="FFFFFF"/>
                </a:solidFill>
              </a:uFill>
              <a:latin typeface="Arial"/>
              <a:ea typeface="Arial"/>
              <a:cs typeface="Arial"/>
              <a:sym typeface="Arial"/>
            </a:endParaRPr>
          </a:p>
          <a:p>
            <a:pPr marL="458772" marR="57799" lvl="1" indent="-115872" algn="l" defTabSz="1295400">
              <a:lnSpc>
                <a:spcPct val="90000"/>
              </a:lnSpc>
              <a:spcBef>
                <a:spcPts val="700"/>
              </a:spcBef>
              <a:tabLst>
                <a:tab pos="558800" algn="l"/>
                <a:tab pos="1333500" algn="l"/>
              </a:tabLst>
              <a:defRPr sz="1800"/>
            </a:pPr>
            <a:r>
              <a:rPr sz="2700" dirty="0">
                <a:solidFill>
                  <a:srgbClr val="FFFFFF"/>
                </a:solidFill>
                <a:uFill>
                  <a:solidFill>
                    <a:srgbClr val="FFFFFF"/>
                  </a:solidFill>
                </a:uFill>
                <a:latin typeface="Arial"/>
                <a:ea typeface="Arial"/>
                <a:cs typeface="Arial"/>
                <a:sym typeface="Arial"/>
              </a:rPr>
              <a:t>- </a:t>
            </a:r>
            <a:r>
              <a:rPr sz="2700" b="1" u="sng" dirty="0">
                <a:solidFill>
                  <a:srgbClr val="FFFFFF"/>
                </a:solidFill>
                <a:uFill>
                  <a:solidFill>
                    <a:srgbClr val="FFFFFF"/>
                  </a:solidFill>
                </a:uFill>
                <a:latin typeface="Arial"/>
                <a:ea typeface="Arial"/>
                <a:cs typeface="Arial"/>
                <a:sym typeface="Arial"/>
              </a:rPr>
              <a:t>Black Panther Party</a:t>
            </a:r>
            <a:r>
              <a:rPr sz="2700" dirty="0">
                <a:solidFill>
                  <a:srgbClr val="FFFFFF"/>
                </a:solidFill>
                <a:uFill>
                  <a:solidFill>
                    <a:srgbClr val="FFFFFF"/>
                  </a:solidFill>
                </a:uFill>
                <a:latin typeface="Arial"/>
                <a:ea typeface="Arial"/>
                <a:cs typeface="Arial"/>
                <a:sym typeface="Arial"/>
              </a:rPr>
              <a:t> - Est. by Huey Newton &amp; Bobby Seale</a:t>
            </a:r>
          </a:p>
          <a:p>
            <a:pPr marL="458772" marR="57799" lvl="2" indent="341327" algn="l" defTabSz="1295400">
              <a:lnSpc>
                <a:spcPct val="90000"/>
              </a:lnSpc>
              <a:spcBef>
                <a:spcPts val="700"/>
              </a:spcBef>
              <a:tabLst>
                <a:tab pos="558800" algn="l"/>
                <a:tab pos="1333500" algn="l"/>
              </a:tabLst>
              <a:defRPr sz="1800"/>
            </a:pPr>
            <a:r>
              <a:rPr sz="2700" dirty="0">
                <a:solidFill>
                  <a:srgbClr val="FFFFFF"/>
                </a:solidFill>
                <a:uFill>
                  <a:solidFill>
                    <a:srgbClr val="FFFFFF"/>
                  </a:solidFill>
                </a:uFill>
                <a:latin typeface="Arial"/>
                <a:ea typeface="Arial"/>
                <a:cs typeface="Arial"/>
                <a:sym typeface="Arial"/>
              </a:rPr>
              <a:t>- practiced militant </a:t>
            </a:r>
            <a:r>
              <a:rPr sz="2700" dirty="0" smtClean="0">
                <a:solidFill>
                  <a:srgbClr val="FFFFFF"/>
                </a:solidFill>
                <a:uFill>
                  <a:solidFill>
                    <a:srgbClr val="FFFFFF"/>
                  </a:solidFill>
                </a:uFill>
                <a:latin typeface="Arial"/>
                <a:ea typeface="Arial"/>
                <a:cs typeface="Arial"/>
                <a:sym typeface="Arial"/>
              </a:rPr>
              <a:t>self-</a:t>
            </a:r>
            <a:endParaRPr lang="en-US" sz="2700" dirty="0" smtClean="0">
              <a:solidFill>
                <a:srgbClr val="FFFFFF"/>
              </a:solidFill>
              <a:uFill>
                <a:solidFill>
                  <a:srgbClr val="FFFFFF"/>
                </a:solidFill>
              </a:uFill>
              <a:latin typeface="Arial"/>
              <a:ea typeface="Arial"/>
              <a:cs typeface="Arial"/>
              <a:sym typeface="Arial"/>
            </a:endParaRPr>
          </a:p>
          <a:p>
            <a:pPr marL="458772" marR="57799" lvl="2" indent="341327" algn="l" defTabSz="1295400">
              <a:lnSpc>
                <a:spcPct val="90000"/>
              </a:lnSpc>
              <a:spcBef>
                <a:spcPts val="700"/>
              </a:spcBef>
              <a:tabLst>
                <a:tab pos="558800" algn="l"/>
                <a:tab pos="1333500" algn="l"/>
              </a:tabLst>
              <a:defRPr sz="1800"/>
            </a:pPr>
            <a:r>
              <a:rPr lang="en-US" sz="2700" dirty="0">
                <a:solidFill>
                  <a:srgbClr val="FFFFFF"/>
                </a:solidFill>
                <a:uFill>
                  <a:solidFill>
                    <a:srgbClr val="FFFFFF"/>
                  </a:solidFill>
                </a:uFill>
                <a:latin typeface="Arial"/>
                <a:ea typeface="Arial"/>
                <a:cs typeface="Arial"/>
                <a:sym typeface="Arial"/>
              </a:rPr>
              <a:t> </a:t>
            </a:r>
            <a:r>
              <a:rPr lang="en-US" sz="2700" dirty="0" smtClean="0">
                <a:solidFill>
                  <a:srgbClr val="FFFFFF"/>
                </a:solidFill>
                <a:uFill>
                  <a:solidFill>
                    <a:srgbClr val="FFFFFF"/>
                  </a:solidFill>
                </a:uFill>
                <a:latin typeface="Arial"/>
                <a:ea typeface="Arial"/>
                <a:cs typeface="Arial"/>
                <a:sym typeface="Arial"/>
              </a:rPr>
              <a:t> </a:t>
            </a:r>
            <a:r>
              <a:rPr sz="2700" dirty="0" smtClean="0">
                <a:solidFill>
                  <a:srgbClr val="FFFFFF"/>
                </a:solidFill>
                <a:uFill>
                  <a:solidFill>
                    <a:srgbClr val="FFFFFF"/>
                  </a:solidFill>
                </a:uFill>
                <a:latin typeface="Arial"/>
                <a:ea typeface="Arial"/>
                <a:cs typeface="Arial"/>
                <a:sym typeface="Arial"/>
              </a:rPr>
              <a:t>defense</a:t>
            </a:r>
            <a:endParaRPr sz="2700" dirty="0">
              <a:solidFill>
                <a:srgbClr val="FFFFFF"/>
              </a:solidFill>
              <a:uFill>
                <a:solidFill>
                  <a:srgbClr val="FFFFFF"/>
                </a:solidFill>
              </a:uFill>
              <a:latin typeface="Arial"/>
              <a:ea typeface="Arial"/>
              <a:cs typeface="Arial"/>
              <a:sym typeface="Arial"/>
            </a:endParaRPr>
          </a:p>
          <a:p>
            <a:pPr marL="458772" marR="57799" lvl="2" indent="341327" algn="l" defTabSz="1295400">
              <a:lnSpc>
                <a:spcPct val="90000"/>
              </a:lnSpc>
              <a:spcBef>
                <a:spcPts val="700"/>
              </a:spcBef>
              <a:tabLst>
                <a:tab pos="558800" algn="l"/>
                <a:tab pos="1333500" algn="l"/>
              </a:tabLst>
              <a:defRPr sz="1800"/>
            </a:pPr>
            <a:r>
              <a:rPr sz="2700" dirty="0">
                <a:solidFill>
                  <a:srgbClr val="FFFFFF"/>
                </a:solidFill>
                <a:uFill>
                  <a:solidFill>
                    <a:srgbClr val="FFFFFF"/>
                  </a:solidFill>
                </a:uFill>
                <a:latin typeface="Arial"/>
                <a:ea typeface="Arial"/>
                <a:cs typeface="Arial"/>
                <a:sym typeface="Arial"/>
              </a:rPr>
              <a:t>- aid black communities w/</a:t>
            </a:r>
          </a:p>
          <a:p>
            <a:pPr marL="458772" marR="57799" lvl="2" indent="341327" algn="l" defTabSz="1295400">
              <a:lnSpc>
                <a:spcPct val="90000"/>
              </a:lnSpc>
              <a:spcBef>
                <a:spcPts val="700"/>
              </a:spcBef>
              <a:tabLst>
                <a:tab pos="558800" algn="l"/>
                <a:tab pos="1333500" algn="l"/>
              </a:tabLst>
              <a:defRPr sz="1800"/>
            </a:pPr>
            <a:r>
              <a:rPr sz="2700" dirty="0">
                <a:solidFill>
                  <a:srgbClr val="FFFFFF"/>
                </a:solidFill>
                <a:uFill>
                  <a:solidFill>
                    <a:srgbClr val="FFFFFF"/>
                  </a:solidFill>
                </a:uFill>
                <a:latin typeface="Arial"/>
                <a:ea typeface="Arial"/>
                <a:cs typeface="Arial"/>
                <a:sym typeface="Arial"/>
              </a:rPr>
              <a:t>  daycare, medical clinics, </a:t>
            </a:r>
            <a:endParaRPr lang="en-US" sz="2700" dirty="0" smtClean="0">
              <a:solidFill>
                <a:srgbClr val="FFFFFF"/>
              </a:solidFill>
              <a:uFill>
                <a:solidFill>
                  <a:srgbClr val="FFFFFF"/>
                </a:solidFill>
              </a:uFill>
              <a:latin typeface="Arial"/>
              <a:ea typeface="Arial"/>
              <a:cs typeface="Arial"/>
              <a:sym typeface="Arial"/>
            </a:endParaRPr>
          </a:p>
          <a:p>
            <a:pPr marL="458772" marR="57799" lvl="2" indent="341327" algn="l" defTabSz="1295400">
              <a:lnSpc>
                <a:spcPct val="90000"/>
              </a:lnSpc>
              <a:spcBef>
                <a:spcPts val="700"/>
              </a:spcBef>
              <a:tabLst>
                <a:tab pos="558800" algn="l"/>
                <a:tab pos="1333500" algn="l"/>
              </a:tabLst>
              <a:defRPr sz="1800"/>
            </a:pPr>
            <a:r>
              <a:rPr lang="en-US" sz="2700" dirty="0">
                <a:solidFill>
                  <a:srgbClr val="FFFFFF"/>
                </a:solidFill>
                <a:uFill>
                  <a:solidFill>
                    <a:srgbClr val="FFFFFF"/>
                  </a:solidFill>
                </a:uFill>
                <a:latin typeface="Arial"/>
                <a:ea typeface="Arial"/>
                <a:cs typeface="Arial"/>
                <a:sym typeface="Arial"/>
              </a:rPr>
              <a:t> </a:t>
            </a:r>
            <a:r>
              <a:rPr lang="en-US" sz="2700" dirty="0" smtClean="0">
                <a:solidFill>
                  <a:srgbClr val="FFFFFF"/>
                </a:solidFill>
                <a:uFill>
                  <a:solidFill>
                    <a:srgbClr val="FFFFFF"/>
                  </a:solidFill>
                </a:uFill>
                <a:latin typeface="Arial"/>
                <a:ea typeface="Arial"/>
                <a:cs typeface="Arial"/>
                <a:sym typeface="Arial"/>
              </a:rPr>
              <a:t>  </a:t>
            </a:r>
            <a:r>
              <a:rPr sz="2700" dirty="0" smtClean="0">
                <a:solidFill>
                  <a:srgbClr val="FFFFFF"/>
                </a:solidFill>
                <a:uFill>
                  <a:solidFill>
                    <a:srgbClr val="FFFFFF"/>
                  </a:solidFill>
                </a:uFill>
                <a:latin typeface="Arial"/>
                <a:ea typeface="Arial"/>
                <a:cs typeface="Arial"/>
                <a:sym typeface="Arial"/>
              </a:rPr>
              <a:t>free </a:t>
            </a:r>
            <a:r>
              <a:rPr sz="2700" dirty="0">
                <a:solidFill>
                  <a:srgbClr val="FFFFFF"/>
                </a:solidFill>
                <a:uFill>
                  <a:solidFill>
                    <a:srgbClr val="FFFFFF"/>
                  </a:solidFill>
                </a:uFill>
                <a:latin typeface="Arial"/>
                <a:ea typeface="Arial"/>
                <a:cs typeface="Arial"/>
                <a:sym typeface="Arial"/>
              </a:rPr>
              <a:t>breakfast programs</a:t>
            </a:r>
          </a:p>
        </p:txBody>
      </p:sp>
      <p:sp>
        <p:nvSpPr>
          <p:cNvPr id="19" name="Shape 227"/>
          <p:cNvSpPr/>
          <p:nvPr/>
        </p:nvSpPr>
        <p:spPr>
          <a:xfrm>
            <a:off x="-152400" y="-152399"/>
            <a:ext cx="13055600" cy="1112094"/>
          </a:xfrm>
          <a:prstGeom prst="rect">
            <a:avLst/>
          </a:prstGeom>
          <a:solidFill>
            <a:srgbClr val="020202"/>
          </a:solidFill>
          <a:ln w="12700">
            <a:solidFill/>
            <a:miter lim="400000"/>
          </a:ln>
        </p:spPr>
        <p:txBody>
          <a:bodyPr lIns="0" tIns="0" rIns="0" bIns="0" anchor="ctr"/>
          <a:lstStyle/>
          <a:p>
            <a:pPr lvl="0">
              <a:tabLst>
                <a:tab pos="508000" algn="l"/>
                <a:tab pos="1016000" algn="l"/>
                <a:tab pos="1511300" algn="l"/>
                <a:tab pos="2019300" algn="l"/>
                <a:tab pos="2527300" algn="l"/>
                <a:tab pos="3035300" algn="l"/>
                <a:tab pos="3543300" algn="l"/>
                <a:tab pos="4051300" algn="l"/>
                <a:tab pos="4546600" algn="l"/>
                <a:tab pos="5054600" algn="l"/>
                <a:tab pos="5562600" algn="l"/>
                <a:tab pos="6070600" algn="l"/>
              </a:tabLst>
              <a:defRPr>
                <a:effectLst>
                  <a:outerShdw blurRad="38100" dist="12700" dir="5400000" rotWithShape="0">
                    <a:srgbClr val="000000">
                      <a:alpha val="50000"/>
                    </a:srgbClr>
                  </a:outerShdw>
                </a:effectLst>
              </a:defRPr>
            </a:pPr>
            <a:endParaRPr/>
          </a:p>
        </p:txBody>
      </p:sp>
      <p:sp>
        <p:nvSpPr>
          <p:cNvPr id="24" name="Shape 229"/>
          <p:cNvSpPr/>
          <p:nvPr/>
        </p:nvSpPr>
        <p:spPr>
          <a:xfrm>
            <a:off x="986443" y="52224"/>
            <a:ext cx="12018357" cy="1433677"/>
          </a:xfrm>
          <a:prstGeom prst="rect">
            <a:avLst/>
          </a:prstGeom>
          <a:noFill/>
          <a:ln w="12700" cap="flat">
            <a:noFill/>
            <a:miter lim="400000"/>
          </a:ln>
          <a:effectLst>
            <a:outerShdw blurRad="12700" dist="12700" dir="16080000" rotWithShape="0">
              <a:srgbClr val="000000"/>
            </a:outerShdw>
          </a:effectLst>
          <a:extLst>
            <a:ext uri="{C572A759-6A51-4108-AA02-DFA0A04FC94B}">
              <ma14:wrappingTextBoxFlag xmlns:ma14="http://schemas.microsoft.com/office/mac/drawingml/2011/main" xmlns="" val="1"/>
            </a:ext>
          </a:extLst>
        </p:spPr>
        <p:txBody>
          <a:bodyPr wrap="square" lIns="0" tIns="0" rIns="0" bIns="0" numCol="1" anchor="t">
            <a:noAutofit/>
          </a:bodyPr>
          <a:lstStyle/>
          <a:p>
            <a:pPr lvl="0" algn="l">
              <a:lnSpc>
                <a:spcPts val="11500"/>
              </a:lnSpc>
              <a:tabLst>
                <a:tab pos="508000" algn="l"/>
                <a:tab pos="1016000" algn="l"/>
                <a:tab pos="1511300" algn="l"/>
                <a:tab pos="2019300" algn="l"/>
                <a:tab pos="2527300" algn="l"/>
                <a:tab pos="3035300" algn="l"/>
                <a:tab pos="3543300" algn="l"/>
                <a:tab pos="4051300" algn="l"/>
                <a:tab pos="4546600" algn="l"/>
                <a:tab pos="5054600" algn="l"/>
                <a:tab pos="5562600" algn="l"/>
                <a:tab pos="6070600" algn="l"/>
              </a:tabLst>
              <a:defRPr sz="1800"/>
            </a:pPr>
            <a:r>
              <a:rPr sz="11000" spc="-880" dirty="0">
                <a:solidFill>
                  <a:srgbClr val="FFFFFF"/>
                </a:solidFill>
                <a:effectLst>
                  <a:outerShdw blurRad="241300" dist="12700" dir="16080000" rotWithShape="0">
                    <a:srgbClr val="000000"/>
                  </a:outerShdw>
                </a:effectLst>
                <a:latin typeface="Arial Black"/>
                <a:ea typeface="Arial Black"/>
                <a:cs typeface="Arial Black"/>
                <a:sym typeface="Arial Black"/>
              </a:rPr>
              <a:t>CIVIL</a:t>
            </a:r>
            <a:r>
              <a:rPr sz="11000" spc="-2420" dirty="0">
                <a:solidFill>
                  <a:srgbClr val="FFFFFF"/>
                </a:solidFill>
                <a:effectLst>
                  <a:outerShdw blurRad="241300" dist="12700" dir="16080000" rotWithShape="0">
                    <a:srgbClr val="000000"/>
                  </a:outerShdw>
                </a:effectLst>
                <a:latin typeface="Arial Black"/>
                <a:ea typeface="Arial Black"/>
                <a:cs typeface="Arial Black"/>
                <a:sym typeface="Arial Black"/>
              </a:rPr>
              <a:t> </a:t>
            </a:r>
            <a:r>
              <a:rPr sz="11000" spc="-880" dirty="0">
                <a:solidFill>
                  <a:srgbClr val="FFFFFF"/>
                </a:solidFill>
                <a:effectLst>
                  <a:outerShdw blurRad="241300" dist="12700" dir="16080000" rotWithShape="0">
                    <a:srgbClr val="000000"/>
                  </a:outerShdw>
                </a:effectLst>
                <a:latin typeface="Arial Black"/>
                <a:ea typeface="Arial Black"/>
                <a:cs typeface="Arial Black"/>
                <a:sym typeface="Arial Black"/>
              </a:rPr>
              <a:t>RIGHTS</a:t>
            </a:r>
            <a:r>
              <a:rPr sz="2700" spc="-215" dirty="0">
                <a:solidFill>
                  <a:srgbClr val="FFFFFF"/>
                </a:solidFill>
                <a:effectLst>
                  <a:outerShdw blurRad="241300" dist="12700" dir="16080000" rotWithShape="0">
                    <a:srgbClr val="000000"/>
                  </a:outerShdw>
                </a:effectLst>
                <a:latin typeface="Arial Black"/>
                <a:ea typeface="Arial Black"/>
                <a:cs typeface="Arial Black"/>
                <a:sym typeface="Arial Black"/>
              </a:rPr>
              <a:t> </a:t>
            </a:r>
            <a:r>
              <a:rPr sz="3700" spc="-296" dirty="0">
                <a:solidFill>
                  <a:srgbClr val="FFFFFF"/>
                </a:solidFill>
                <a:effectLst>
                  <a:outerShdw blurRad="241300" dist="12700" dir="16080000" rotWithShape="0">
                    <a:srgbClr val="000000"/>
                  </a:outerShdw>
                </a:effectLst>
                <a:latin typeface="Arial Black"/>
                <a:ea typeface="Arial Black"/>
                <a:cs typeface="Arial Black"/>
                <a:sym typeface="Arial Black"/>
              </a:rPr>
              <a:t>MOVEMENT</a:t>
            </a:r>
          </a:p>
        </p:txBody>
      </p:sp>
      <p:sp>
        <p:nvSpPr>
          <p:cNvPr id="25" name="Shape 230"/>
          <p:cNvSpPr/>
          <p:nvPr/>
        </p:nvSpPr>
        <p:spPr>
          <a:xfrm>
            <a:off x="155222" y="310077"/>
            <a:ext cx="955824" cy="55497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t">
            <a:spAutoFit/>
          </a:bodyPr>
          <a:lstStyle>
            <a:lvl1pPr algn="l">
              <a:lnSpc>
                <a:spcPts val="2700"/>
              </a:lnSpc>
              <a:tabLst>
                <a:tab pos="508000" algn="l"/>
                <a:tab pos="1016000" algn="l"/>
                <a:tab pos="1511300" algn="l"/>
                <a:tab pos="2019300" algn="l"/>
                <a:tab pos="2527300" algn="l"/>
                <a:tab pos="3035300" algn="l"/>
                <a:tab pos="3543300" algn="l"/>
                <a:tab pos="4051300" algn="l"/>
                <a:tab pos="4546600" algn="l"/>
                <a:tab pos="5054600" algn="l"/>
                <a:tab pos="5562600" algn="l"/>
                <a:tab pos="6070600" algn="l"/>
              </a:tabLst>
              <a:defRPr sz="3700" spc="-296">
                <a:solidFill>
                  <a:srgbClr val="FFFFFF"/>
                </a:solidFill>
                <a:effectLst>
                  <a:outerShdw blurRad="241300" dist="12700" dir="16080000" rotWithShape="0">
                    <a:srgbClr val="000000"/>
                  </a:outerShdw>
                </a:effectLst>
                <a:latin typeface="Arial Black"/>
                <a:ea typeface="Arial Black"/>
                <a:cs typeface="Arial Black"/>
                <a:sym typeface="Arial Black"/>
              </a:defRPr>
            </a:lvl1pPr>
          </a:lstStyle>
          <a:p>
            <a:pPr lvl="0">
              <a:defRPr sz="1800" spc="0">
                <a:solidFill>
                  <a:srgbClr val="000000"/>
                </a:solidFill>
                <a:effectLst/>
              </a:defRPr>
            </a:pPr>
            <a:r>
              <a:rPr sz="3700" spc="-296" dirty="0">
                <a:solidFill>
                  <a:srgbClr val="FFFFFF"/>
                </a:solidFill>
                <a:effectLst>
                  <a:outerShdw blurRad="241300" dist="12700" dir="16080000" rotWithShape="0">
                    <a:srgbClr val="000000"/>
                  </a:outerShdw>
                </a:effectLst>
              </a:rPr>
              <a:t>THE</a:t>
            </a:r>
          </a:p>
        </p:txBody>
      </p:sp>
    </p:spTree>
  </p:cSld>
  <p:clrMapOvr>
    <a:masterClrMapping/>
  </p:clrMapOvr>
  <mc:AlternateContent xmlns:mc="http://schemas.openxmlformats.org/markup-compatibility/2006" xmlns:p14="http://schemas.microsoft.com/office/powerpoint/2010/main">
    <mc:Choice Requires="p14">
      <p:transition spd="slow">
        <p14:flip dir="r"/>
      </p:transition>
    </mc:Choice>
    <mc:Fallback xmlns="">
      <p:transition xmlns:p14="http://schemas.microsoft.com/office/powerpoint/2010/main" spd="slow" advClick="1">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2"/>
                                        </p:tgtEl>
                                        <p:attrNameLst>
                                          <p:attrName>style.visibility</p:attrName>
                                        </p:attrNameLst>
                                      </p:cBhvr>
                                      <p:to>
                                        <p:strVal val="visible"/>
                                      </p:to>
                                    </p:set>
                                    <p:animEffect transition="in" filter="fade">
                                      <p:cBhvr>
                                        <p:cTn id="7" dur="500"/>
                                        <p:tgtEl>
                                          <p:spTgt spid="262"/>
                                        </p:tgtEl>
                                      </p:cBhvr>
                                    </p:animEffect>
                                  </p:childTnLst>
                                </p:cTn>
                              </p:par>
                              <p:par>
                                <p:cTn id="8" presetID="10" presetClass="exit" presetSubtype="0" fill="hold" nodeType="withEffect">
                                  <p:stCondLst>
                                    <p:cond delay="0"/>
                                  </p:stCondLst>
                                  <p:childTnLst>
                                    <p:animEffect transition="out" filter="fade">
                                      <p:cBhvr>
                                        <p:cTn id="9" dur="500"/>
                                        <p:tgtEl>
                                          <p:spTgt spid="253"/>
                                        </p:tgtEl>
                                      </p:cBhvr>
                                    </p:animEffect>
                                    <p:set>
                                      <p:cBhvr>
                                        <p:cTn id="10" dur="1" fill="hold">
                                          <p:stCondLst>
                                            <p:cond delay="499"/>
                                          </p:stCondLst>
                                        </p:cTn>
                                        <p:tgtEl>
                                          <p:spTgt spid="253"/>
                                        </p:tgtEl>
                                        <p:attrNameLst>
                                          <p:attrName>style.visibility</p:attrName>
                                        </p:attrNameLst>
                                      </p:cBhvr>
                                      <p:to>
                                        <p:strVal val="hidden"/>
                                      </p:to>
                                    </p:set>
                                  </p:childTnLst>
                                </p:cTn>
                              </p:par>
                              <p:par>
                                <p:cTn id="11" presetID="10" presetClass="exit" presetSubtype="0" fill="hold" nodeType="withEffect">
                                  <p:stCondLst>
                                    <p:cond delay="0"/>
                                  </p:stCondLst>
                                  <p:childTnLst>
                                    <p:animEffect transition="out" filter="fade">
                                      <p:cBhvr>
                                        <p:cTn id="12" dur="500"/>
                                        <p:tgtEl>
                                          <p:spTgt spid="265"/>
                                        </p:tgtEl>
                                      </p:cBhvr>
                                    </p:animEffect>
                                    <p:set>
                                      <p:cBhvr>
                                        <p:cTn id="13" dur="1" fill="hold">
                                          <p:stCondLst>
                                            <p:cond delay="499"/>
                                          </p:stCondLst>
                                        </p:cTn>
                                        <p:tgtEl>
                                          <p:spTgt spid="26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 name="Shape 269"/>
          <p:cNvSpPr/>
          <p:nvPr/>
        </p:nvSpPr>
        <p:spPr>
          <a:xfrm>
            <a:off x="-36763" y="-223"/>
            <a:ext cx="13078326" cy="9754046"/>
          </a:xfrm>
          <a:prstGeom prst="rect">
            <a:avLst/>
          </a:prstGeom>
          <a:solidFill/>
          <a:ln w="12700">
            <a:solidFill/>
            <a:miter lim="400000"/>
          </a:ln>
        </p:spPr>
        <p:txBody>
          <a:bodyPr lIns="0" tIns="0" rIns="0" bIns="0" anchor="ctr"/>
          <a:lstStyle/>
          <a:p>
            <a:pPr lvl="0">
              <a:tabLst>
                <a:tab pos="508000" algn="l"/>
                <a:tab pos="1016000" algn="l"/>
                <a:tab pos="1511300" algn="l"/>
                <a:tab pos="2019300" algn="l"/>
                <a:tab pos="2527300" algn="l"/>
                <a:tab pos="3035300" algn="l"/>
                <a:tab pos="3543300" algn="l"/>
                <a:tab pos="4051300" algn="l"/>
                <a:tab pos="4546600" algn="l"/>
                <a:tab pos="5054600" algn="l"/>
                <a:tab pos="5562600" algn="l"/>
                <a:tab pos="6070600" algn="l"/>
              </a:tabLst>
              <a:defRPr>
                <a:effectLst>
                  <a:outerShdw blurRad="38100" dist="12700" dir="5400000" rotWithShape="0">
                    <a:srgbClr val="000000">
                      <a:alpha val="50000"/>
                    </a:srgbClr>
                  </a:outerShdw>
                </a:effectLst>
              </a:defRPr>
            </a:pPr>
            <a:endParaRPr/>
          </a:p>
        </p:txBody>
      </p:sp>
      <p:sp>
        <p:nvSpPr>
          <p:cNvPr id="272" name="Shape 272"/>
          <p:cNvSpPr/>
          <p:nvPr/>
        </p:nvSpPr>
        <p:spPr>
          <a:xfrm>
            <a:off x="-14583" y="9296400"/>
            <a:ext cx="13055600" cy="1219200"/>
          </a:xfrm>
          <a:prstGeom prst="rect">
            <a:avLst/>
          </a:prstGeom>
          <a:solidFill>
            <a:srgbClr val="020202"/>
          </a:solidFill>
          <a:ln w="12700">
            <a:solidFill/>
            <a:miter lim="400000"/>
          </a:ln>
        </p:spPr>
        <p:txBody>
          <a:bodyPr lIns="0" tIns="0" rIns="0" bIns="0" anchor="ctr"/>
          <a:lstStyle/>
          <a:p>
            <a:pPr lvl="0">
              <a:tabLst>
                <a:tab pos="508000" algn="l"/>
                <a:tab pos="1016000" algn="l"/>
                <a:tab pos="1511300" algn="l"/>
                <a:tab pos="2019300" algn="l"/>
                <a:tab pos="2527300" algn="l"/>
                <a:tab pos="3035300" algn="l"/>
                <a:tab pos="3543300" algn="l"/>
                <a:tab pos="4051300" algn="l"/>
                <a:tab pos="4546600" algn="l"/>
                <a:tab pos="5054600" algn="l"/>
                <a:tab pos="5562600" algn="l"/>
                <a:tab pos="6070600" algn="l"/>
              </a:tabLst>
              <a:defRPr>
                <a:effectLst>
                  <a:outerShdw blurRad="38100" dist="12700" dir="5400000" rotWithShape="0">
                    <a:srgbClr val="000000">
                      <a:alpha val="50000"/>
                    </a:srgbClr>
                  </a:outerShdw>
                </a:effectLst>
              </a:defRPr>
            </a:pPr>
            <a:endParaRPr/>
          </a:p>
        </p:txBody>
      </p:sp>
      <p:sp>
        <p:nvSpPr>
          <p:cNvPr id="276" name="Shape 276"/>
          <p:cNvSpPr/>
          <p:nvPr/>
        </p:nvSpPr>
        <p:spPr>
          <a:xfrm>
            <a:off x="101600" y="1485900"/>
            <a:ext cx="5283201" cy="7998956"/>
          </a:xfrm>
          <a:prstGeom prst="rect">
            <a:avLst/>
          </a:prstGeom>
          <a:ln w="12700">
            <a:miter lim="400000"/>
          </a:ln>
          <a:effectLst>
            <a:outerShdw blurRad="12700" dir="2700000" rotWithShape="0">
              <a:srgbClr val="000000"/>
            </a:outerShdw>
          </a:effectLst>
          <a:extLst>
            <a:ext uri="{C572A759-6A51-4108-AA02-DFA0A04FC94B}">
              <ma14:wrappingTextBoxFlag xmlns:ma14="http://schemas.microsoft.com/office/mac/drawingml/2011/main" xmlns="" val="1"/>
            </a:ext>
          </a:extLst>
        </p:spPr>
        <p:txBody>
          <a:bodyPr lIns="0" tIns="0" rIns="0" bIns="0">
            <a:spAutoFit/>
          </a:bodyPr>
          <a:lstStyle/>
          <a:p>
            <a:pPr marL="564388" marR="57799" lvl="0" indent="-564388" algn="l" defTabSz="1295400">
              <a:lnSpc>
                <a:spcPct val="90000"/>
              </a:lnSpc>
              <a:spcBef>
                <a:spcPts val="700"/>
              </a:spcBef>
              <a:tabLst>
                <a:tab pos="558800" algn="l"/>
                <a:tab pos="1333500" algn="l"/>
              </a:tabLst>
              <a:defRPr sz="1800"/>
            </a:pPr>
            <a:r>
              <a:rPr sz="3700" u="sng" dirty="0" smtClean="0">
                <a:solidFill>
                  <a:srgbClr val="FFFFFF"/>
                </a:solidFill>
                <a:uFill>
                  <a:solidFill>
                    <a:srgbClr val="FFFFFF"/>
                  </a:solidFill>
                </a:uFill>
                <a:latin typeface="Arial"/>
                <a:ea typeface="Arial"/>
                <a:cs typeface="Arial"/>
                <a:sym typeface="Arial"/>
              </a:rPr>
              <a:t>Northern </a:t>
            </a:r>
            <a:r>
              <a:rPr sz="3700" u="sng" dirty="0">
                <a:solidFill>
                  <a:srgbClr val="FFFFFF"/>
                </a:solidFill>
                <a:uFill>
                  <a:solidFill>
                    <a:srgbClr val="FFFFFF"/>
                  </a:solidFill>
                </a:uFill>
                <a:latin typeface="Arial"/>
                <a:ea typeface="Arial"/>
                <a:cs typeface="Arial"/>
                <a:sym typeface="Arial"/>
              </a:rPr>
              <a:t>Segregation</a:t>
            </a:r>
          </a:p>
          <a:p>
            <a:pPr marL="458772" marR="57799" lvl="0" indent="-458772" algn="l" defTabSz="1295400">
              <a:lnSpc>
                <a:spcPct val="90000"/>
              </a:lnSpc>
              <a:spcBef>
                <a:spcPts val="700"/>
              </a:spcBef>
              <a:tabLst>
                <a:tab pos="558800" algn="l"/>
                <a:tab pos="1333500" algn="l"/>
              </a:tabLst>
              <a:defRPr sz="1800"/>
            </a:pPr>
            <a:r>
              <a:rPr lang="en-US" sz="2800" dirty="0" smtClean="0">
                <a:solidFill>
                  <a:srgbClr val="FFFFFF"/>
                </a:solidFill>
                <a:uFill>
                  <a:solidFill>
                    <a:srgbClr val="FFFFFF"/>
                  </a:solidFill>
                </a:uFill>
                <a:latin typeface="Arial"/>
                <a:ea typeface="Arial"/>
                <a:cs typeface="Arial"/>
                <a:sym typeface="Arial"/>
              </a:rPr>
              <a:t> </a:t>
            </a:r>
            <a:r>
              <a:rPr sz="2800" dirty="0" smtClean="0">
                <a:solidFill>
                  <a:srgbClr val="FFFFFF"/>
                </a:solidFill>
                <a:uFill>
                  <a:solidFill>
                    <a:srgbClr val="FFFFFF"/>
                  </a:solidFill>
                </a:uFill>
                <a:latin typeface="Arial"/>
                <a:ea typeface="Arial"/>
                <a:cs typeface="Arial"/>
                <a:sym typeface="Arial"/>
              </a:rPr>
              <a:t>- </a:t>
            </a:r>
            <a:r>
              <a:rPr sz="2800" u="sng" dirty="0">
                <a:solidFill>
                  <a:srgbClr val="FFFFFF"/>
                </a:solidFill>
                <a:uFill>
                  <a:solidFill>
                    <a:srgbClr val="FFFFFF"/>
                  </a:solidFill>
                </a:uFill>
                <a:latin typeface="Arial"/>
                <a:ea typeface="Arial"/>
                <a:cs typeface="Arial"/>
                <a:sym typeface="Arial"/>
              </a:rPr>
              <a:t>Malcolm X</a:t>
            </a:r>
            <a:r>
              <a:rPr sz="2800" dirty="0">
                <a:solidFill>
                  <a:srgbClr val="FFFFFF"/>
                </a:solidFill>
                <a:uFill>
                  <a:solidFill>
                    <a:srgbClr val="FFFFFF"/>
                  </a:solidFill>
                </a:uFill>
                <a:latin typeface="Arial"/>
                <a:ea typeface="Arial"/>
                <a:cs typeface="Arial"/>
                <a:sym typeface="Arial"/>
              </a:rPr>
              <a:t> -</a:t>
            </a:r>
            <a:r>
              <a:rPr sz="2700" dirty="0">
                <a:solidFill>
                  <a:srgbClr val="FFFFFF"/>
                </a:solidFill>
                <a:uFill>
                  <a:solidFill>
                    <a:srgbClr val="FFFFFF"/>
                  </a:solidFill>
                </a:uFill>
                <a:latin typeface="Arial"/>
                <a:ea typeface="Arial"/>
                <a:cs typeface="Arial"/>
                <a:sym typeface="Arial"/>
              </a:rPr>
              <a:t> Black Muslim who advocated armed resistance &amp; black pride.</a:t>
            </a:r>
          </a:p>
          <a:p>
            <a:pPr marL="458772" marR="57799" lvl="0" indent="-458772" algn="l" defTabSz="1295400">
              <a:lnSpc>
                <a:spcPct val="90000"/>
              </a:lnSpc>
              <a:spcBef>
                <a:spcPts val="700"/>
              </a:spcBef>
              <a:tabLst>
                <a:tab pos="558800" algn="l"/>
                <a:tab pos="1333500" algn="l"/>
              </a:tabLst>
              <a:defRPr sz="1800"/>
            </a:pPr>
            <a:endParaRPr sz="1500" dirty="0">
              <a:solidFill>
                <a:srgbClr val="FFFFFF"/>
              </a:solidFill>
              <a:uFill>
                <a:solidFill>
                  <a:srgbClr val="FFFFFF"/>
                </a:solidFill>
              </a:uFill>
              <a:latin typeface="Arial"/>
              <a:ea typeface="Arial"/>
              <a:cs typeface="Arial"/>
              <a:sym typeface="Arial"/>
            </a:endParaRPr>
          </a:p>
          <a:p>
            <a:pPr marL="458772" marR="57799" lvl="0" indent="-458772" algn="l" defTabSz="1295400">
              <a:lnSpc>
                <a:spcPct val="90000"/>
              </a:lnSpc>
              <a:spcBef>
                <a:spcPts val="700"/>
              </a:spcBef>
              <a:tabLst>
                <a:tab pos="558800" algn="l"/>
                <a:tab pos="1333500" algn="l"/>
              </a:tabLst>
              <a:defRPr sz="1800"/>
            </a:pPr>
            <a:r>
              <a:rPr lang="en-US" sz="2700" dirty="0" smtClean="0">
                <a:solidFill>
                  <a:srgbClr val="FFFFFF"/>
                </a:solidFill>
                <a:uFill>
                  <a:solidFill>
                    <a:srgbClr val="FFFFFF"/>
                  </a:solidFill>
                </a:uFill>
                <a:latin typeface="Arial"/>
                <a:ea typeface="Arial"/>
                <a:cs typeface="Arial"/>
                <a:sym typeface="Arial"/>
              </a:rPr>
              <a:t> </a:t>
            </a:r>
            <a:r>
              <a:rPr sz="2700" dirty="0" smtClean="0">
                <a:solidFill>
                  <a:srgbClr val="FFFFFF"/>
                </a:solidFill>
                <a:uFill>
                  <a:solidFill>
                    <a:srgbClr val="FFFFFF"/>
                  </a:solidFill>
                </a:uFill>
                <a:latin typeface="Arial"/>
                <a:ea typeface="Arial"/>
                <a:cs typeface="Arial"/>
                <a:sym typeface="Arial"/>
              </a:rPr>
              <a:t>- </a:t>
            </a:r>
            <a:r>
              <a:rPr sz="2700" u="sng" dirty="0" err="1">
                <a:solidFill>
                  <a:srgbClr val="FFFFFF"/>
                </a:solidFill>
                <a:uFill>
                  <a:solidFill>
                    <a:srgbClr val="FFFFFF"/>
                  </a:solidFill>
                </a:uFill>
                <a:latin typeface="Arial"/>
                <a:ea typeface="Arial"/>
                <a:cs typeface="Arial"/>
                <a:sym typeface="Arial"/>
              </a:rPr>
              <a:t>Stokely</a:t>
            </a:r>
            <a:r>
              <a:rPr sz="2700" u="sng" dirty="0">
                <a:solidFill>
                  <a:srgbClr val="FFFFFF"/>
                </a:solidFill>
                <a:uFill>
                  <a:solidFill>
                    <a:srgbClr val="FFFFFF"/>
                  </a:solidFill>
                </a:uFill>
                <a:latin typeface="Arial"/>
                <a:ea typeface="Arial"/>
                <a:cs typeface="Arial"/>
                <a:sym typeface="Arial"/>
              </a:rPr>
              <a:t> Carmichael</a:t>
            </a:r>
            <a:r>
              <a:rPr sz="2700" dirty="0">
                <a:solidFill>
                  <a:srgbClr val="FFFFFF"/>
                </a:solidFill>
                <a:uFill>
                  <a:solidFill>
                    <a:srgbClr val="FFFFFF"/>
                  </a:solidFill>
                </a:uFill>
                <a:latin typeface="Arial"/>
                <a:ea typeface="Arial"/>
                <a:cs typeface="Arial"/>
                <a:sym typeface="Arial"/>
              </a:rPr>
              <a:t> - Leader of SNCC &amp; the </a:t>
            </a:r>
            <a:r>
              <a:rPr sz="2700" u="sng" dirty="0">
                <a:solidFill>
                  <a:srgbClr val="FFFFFF"/>
                </a:solidFill>
                <a:uFill>
                  <a:solidFill>
                    <a:srgbClr val="FFFFFF"/>
                  </a:solidFill>
                </a:uFill>
                <a:latin typeface="Arial"/>
                <a:ea typeface="Arial"/>
                <a:cs typeface="Arial"/>
                <a:sym typeface="Arial"/>
              </a:rPr>
              <a:t>Black Power</a:t>
            </a:r>
            <a:r>
              <a:rPr sz="2700" dirty="0">
                <a:solidFill>
                  <a:srgbClr val="FFFFFF"/>
                </a:solidFill>
                <a:uFill>
                  <a:solidFill>
                    <a:srgbClr val="FFFFFF"/>
                  </a:solidFill>
                </a:uFill>
                <a:latin typeface="Arial"/>
                <a:ea typeface="Arial"/>
                <a:cs typeface="Arial"/>
                <a:sym typeface="Arial"/>
              </a:rPr>
              <a:t> movement</a:t>
            </a:r>
          </a:p>
          <a:p>
            <a:pPr marL="914400" marR="57799" lvl="1" indent="-752475" algn="l" defTabSz="1295400">
              <a:lnSpc>
                <a:spcPct val="90000"/>
              </a:lnSpc>
              <a:spcBef>
                <a:spcPts val="700"/>
              </a:spcBef>
              <a:tabLst>
                <a:tab pos="558800" algn="l"/>
                <a:tab pos="1333500" algn="l"/>
              </a:tabLst>
              <a:defRPr sz="1800"/>
            </a:pPr>
            <a:r>
              <a:rPr lang="en-US" sz="2700" dirty="0" smtClean="0">
                <a:solidFill>
                  <a:srgbClr val="FFFFFF"/>
                </a:solidFill>
                <a:uFill>
                  <a:solidFill>
                    <a:srgbClr val="FFFFFF"/>
                  </a:solidFill>
                </a:uFill>
                <a:latin typeface="Arial"/>
                <a:ea typeface="Arial"/>
                <a:cs typeface="Arial"/>
                <a:sym typeface="Arial"/>
              </a:rPr>
              <a:t>	- </a:t>
            </a:r>
            <a:r>
              <a:rPr lang="en-US" sz="2700" b="1" u="sng" dirty="0">
                <a:solidFill>
                  <a:srgbClr val="FFFFFF"/>
                </a:solidFill>
                <a:uFill>
                  <a:solidFill>
                    <a:srgbClr val="FFFFFF"/>
                  </a:solidFill>
                </a:uFill>
                <a:latin typeface="Arial"/>
                <a:ea typeface="Arial"/>
                <a:cs typeface="Arial"/>
                <a:sym typeface="Arial"/>
              </a:rPr>
              <a:t>Black Power </a:t>
            </a:r>
            <a:r>
              <a:rPr lang="en-US" sz="2700" dirty="0">
                <a:solidFill>
                  <a:srgbClr val="FFFFFF"/>
                </a:solidFill>
                <a:uFill>
                  <a:solidFill>
                    <a:srgbClr val="FFFFFF"/>
                  </a:solidFill>
                </a:uFill>
                <a:latin typeface="Arial"/>
                <a:ea typeface="Arial"/>
                <a:cs typeface="Arial"/>
                <a:sym typeface="Arial"/>
              </a:rPr>
              <a:t>- movement in support of rights &amp; political power </a:t>
            </a:r>
            <a:r>
              <a:rPr lang="en-US" sz="2700" dirty="0" smtClean="0">
                <a:solidFill>
                  <a:srgbClr val="FFFFFF"/>
                </a:solidFill>
                <a:uFill>
                  <a:solidFill>
                    <a:srgbClr val="FFFFFF"/>
                  </a:solidFill>
                </a:uFill>
                <a:latin typeface="Arial"/>
                <a:ea typeface="Arial"/>
                <a:cs typeface="Arial"/>
                <a:sym typeface="Arial"/>
              </a:rPr>
              <a:t>African Americans</a:t>
            </a:r>
            <a:r>
              <a:rPr lang="en-US" sz="2700" dirty="0">
                <a:solidFill>
                  <a:srgbClr val="FFFFFF"/>
                </a:solidFill>
                <a:uFill>
                  <a:solidFill>
                    <a:srgbClr val="FFFFFF"/>
                  </a:solidFill>
                </a:uFill>
                <a:latin typeface="Arial"/>
                <a:ea typeface="Arial"/>
                <a:cs typeface="Arial"/>
                <a:sym typeface="Arial"/>
              </a:rPr>
              <a:t>. </a:t>
            </a:r>
          </a:p>
          <a:p>
            <a:pPr marL="458772" marR="57799" lvl="1" indent="-115872" algn="l" defTabSz="1295400">
              <a:lnSpc>
                <a:spcPct val="90000"/>
              </a:lnSpc>
              <a:spcBef>
                <a:spcPts val="700"/>
              </a:spcBef>
              <a:tabLst>
                <a:tab pos="558800" algn="l"/>
                <a:tab pos="1333500" algn="l"/>
              </a:tabLst>
              <a:defRPr sz="1800"/>
            </a:pPr>
            <a:endParaRPr sz="1700" dirty="0">
              <a:solidFill>
                <a:srgbClr val="FFFFFF"/>
              </a:solidFill>
              <a:uFill>
                <a:solidFill>
                  <a:srgbClr val="FFFFFF"/>
                </a:solidFill>
              </a:uFill>
              <a:latin typeface="Arial"/>
              <a:ea typeface="Arial"/>
              <a:cs typeface="Arial"/>
              <a:sym typeface="Arial"/>
            </a:endParaRPr>
          </a:p>
          <a:p>
            <a:pPr marL="458772" marR="57799" lvl="1" indent="-115872" algn="l" defTabSz="1295400">
              <a:lnSpc>
                <a:spcPct val="90000"/>
              </a:lnSpc>
              <a:spcBef>
                <a:spcPts val="700"/>
              </a:spcBef>
              <a:tabLst>
                <a:tab pos="558800" algn="l"/>
                <a:tab pos="1333500" algn="l"/>
              </a:tabLst>
              <a:defRPr sz="1800"/>
            </a:pPr>
            <a:r>
              <a:rPr sz="2700" dirty="0">
                <a:solidFill>
                  <a:srgbClr val="FFFFFF"/>
                </a:solidFill>
                <a:uFill>
                  <a:solidFill>
                    <a:srgbClr val="FFFFFF"/>
                  </a:solidFill>
                </a:uFill>
                <a:latin typeface="Arial"/>
                <a:ea typeface="Arial"/>
                <a:cs typeface="Arial"/>
                <a:sym typeface="Arial"/>
              </a:rPr>
              <a:t>- </a:t>
            </a:r>
            <a:r>
              <a:rPr sz="2700" b="1" u="sng" dirty="0">
                <a:solidFill>
                  <a:srgbClr val="FFFFFF"/>
                </a:solidFill>
                <a:uFill>
                  <a:solidFill>
                    <a:srgbClr val="FFFFFF"/>
                  </a:solidFill>
                </a:uFill>
                <a:latin typeface="Arial"/>
                <a:ea typeface="Arial"/>
                <a:cs typeface="Arial"/>
                <a:sym typeface="Arial"/>
              </a:rPr>
              <a:t>Black Panther Party</a:t>
            </a:r>
            <a:r>
              <a:rPr sz="2700" dirty="0">
                <a:solidFill>
                  <a:srgbClr val="FFFFFF"/>
                </a:solidFill>
                <a:uFill>
                  <a:solidFill>
                    <a:srgbClr val="FFFFFF"/>
                  </a:solidFill>
                </a:uFill>
                <a:latin typeface="Arial"/>
                <a:ea typeface="Arial"/>
                <a:cs typeface="Arial"/>
                <a:sym typeface="Arial"/>
              </a:rPr>
              <a:t> - Est. by Huey Newton &amp; Bobby Seale</a:t>
            </a:r>
          </a:p>
          <a:p>
            <a:pPr marL="458772" marR="57799" lvl="2" indent="341327" algn="l" defTabSz="1295400">
              <a:lnSpc>
                <a:spcPct val="90000"/>
              </a:lnSpc>
              <a:spcBef>
                <a:spcPts val="700"/>
              </a:spcBef>
              <a:tabLst>
                <a:tab pos="558800" algn="l"/>
                <a:tab pos="1333500" algn="l"/>
              </a:tabLst>
              <a:defRPr sz="1800"/>
            </a:pPr>
            <a:r>
              <a:rPr sz="2700" dirty="0">
                <a:solidFill>
                  <a:srgbClr val="FFFFFF"/>
                </a:solidFill>
                <a:uFill>
                  <a:solidFill>
                    <a:srgbClr val="FFFFFF"/>
                  </a:solidFill>
                </a:uFill>
                <a:latin typeface="Arial"/>
                <a:ea typeface="Arial"/>
                <a:cs typeface="Arial"/>
                <a:sym typeface="Arial"/>
              </a:rPr>
              <a:t>- practiced militant </a:t>
            </a:r>
            <a:r>
              <a:rPr sz="2700" dirty="0" smtClean="0">
                <a:solidFill>
                  <a:srgbClr val="FFFFFF"/>
                </a:solidFill>
                <a:uFill>
                  <a:solidFill>
                    <a:srgbClr val="FFFFFF"/>
                  </a:solidFill>
                </a:uFill>
                <a:latin typeface="Arial"/>
                <a:ea typeface="Arial"/>
                <a:cs typeface="Arial"/>
                <a:sym typeface="Arial"/>
              </a:rPr>
              <a:t>self-</a:t>
            </a:r>
            <a:endParaRPr lang="en-US" sz="2700" dirty="0" smtClean="0">
              <a:solidFill>
                <a:srgbClr val="FFFFFF"/>
              </a:solidFill>
              <a:uFill>
                <a:solidFill>
                  <a:srgbClr val="FFFFFF"/>
                </a:solidFill>
              </a:uFill>
              <a:latin typeface="Arial"/>
              <a:ea typeface="Arial"/>
              <a:cs typeface="Arial"/>
              <a:sym typeface="Arial"/>
            </a:endParaRPr>
          </a:p>
          <a:p>
            <a:pPr marL="458772" marR="57799" lvl="2" indent="341327" algn="l" defTabSz="1295400">
              <a:lnSpc>
                <a:spcPct val="90000"/>
              </a:lnSpc>
              <a:spcBef>
                <a:spcPts val="700"/>
              </a:spcBef>
              <a:tabLst>
                <a:tab pos="558800" algn="l"/>
                <a:tab pos="1333500" algn="l"/>
              </a:tabLst>
              <a:defRPr sz="1800"/>
            </a:pPr>
            <a:r>
              <a:rPr lang="en-US" sz="2700" dirty="0">
                <a:solidFill>
                  <a:srgbClr val="FFFFFF"/>
                </a:solidFill>
                <a:uFill>
                  <a:solidFill>
                    <a:srgbClr val="FFFFFF"/>
                  </a:solidFill>
                </a:uFill>
                <a:latin typeface="Arial"/>
                <a:ea typeface="Arial"/>
                <a:cs typeface="Arial"/>
                <a:sym typeface="Arial"/>
              </a:rPr>
              <a:t> </a:t>
            </a:r>
            <a:r>
              <a:rPr lang="en-US" sz="2700" dirty="0" smtClean="0">
                <a:solidFill>
                  <a:srgbClr val="FFFFFF"/>
                </a:solidFill>
                <a:uFill>
                  <a:solidFill>
                    <a:srgbClr val="FFFFFF"/>
                  </a:solidFill>
                </a:uFill>
                <a:latin typeface="Arial"/>
                <a:ea typeface="Arial"/>
                <a:cs typeface="Arial"/>
                <a:sym typeface="Arial"/>
              </a:rPr>
              <a:t> </a:t>
            </a:r>
            <a:r>
              <a:rPr sz="2700" dirty="0" smtClean="0">
                <a:solidFill>
                  <a:srgbClr val="FFFFFF"/>
                </a:solidFill>
                <a:uFill>
                  <a:solidFill>
                    <a:srgbClr val="FFFFFF"/>
                  </a:solidFill>
                </a:uFill>
                <a:latin typeface="Arial"/>
                <a:ea typeface="Arial"/>
                <a:cs typeface="Arial"/>
                <a:sym typeface="Arial"/>
              </a:rPr>
              <a:t>defense</a:t>
            </a:r>
            <a:endParaRPr sz="2700" dirty="0">
              <a:solidFill>
                <a:srgbClr val="FFFFFF"/>
              </a:solidFill>
              <a:uFill>
                <a:solidFill>
                  <a:srgbClr val="FFFFFF"/>
                </a:solidFill>
              </a:uFill>
              <a:latin typeface="Arial"/>
              <a:ea typeface="Arial"/>
              <a:cs typeface="Arial"/>
              <a:sym typeface="Arial"/>
            </a:endParaRPr>
          </a:p>
          <a:p>
            <a:pPr marL="458772" marR="57799" lvl="2" indent="341327" algn="l" defTabSz="1295400">
              <a:lnSpc>
                <a:spcPct val="90000"/>
              </a:lnSpc>
              <a:spcBef>
                <a:spcPts val="700"/>
              </a:spcBef>
              <a:tabLst>
                <a:tab pos="558800" algn="l"/>
                <a:tab pos="1333500" algn="l"/>
              </a:tabLst>
              <a:defRPr sz="1800"/>
            </a:pPr>
            <a:r>
              <a:rPr sz="2700" dirty="0">
                <a:solidFill>
                  <a:srgbClr val="FFFFFF"/>
                </a:solidFill>
                <a:uFill>
                  <a:solidFill>
                    <a:srgbClr val="FFFFFF"/>
                  </a:solidFill>
                </a:uFill>
                <a:latin typeface="Arial"/>
                <a:ea typeface="Arial"/>
                <a:cs typeface="Arial"/>
                <a:sym typeface="Arial"/>
              </a:rPr>
              <a:t>- aid black communities w/</a:t>
            </a:r>
          </a:p>
          <a:p>
            <a:pPr marL="458772" marR="57799" lvl="2" indent="341327" algn="l" defTabSz="1295400">
              <a:lnSpc>
                <a:spcPct val="90000"/>
              </a:lnSpc>
              <a:spcBef>
                <a:spcPts val="700"/>
              </a:spcBef>
              <a:tabLst>
                <a:tab pos="558800" algn="l"/>
                <a:tab pos="1333500" algn="l"/>
              </a:tabLst>
              <a:defRPr sz="1800"/>
            </a:pPr>
            <a:r>
              <a:rPr sz="2700" dirty="0">
                <a:solidFill>
                  <a:srgbClr val="FFFFFF"/>
                </a:solidFill>
                <a:uFill>
                  <a:solidFill>
                    <a:srgbClr val="FFFFFF"/>
                  </a:solidFill>
                </a:uFill>
                <a:latin typeface="Arial"/>
                <a:ea typeface="Arial"/>
                <a:cs typeface="Arial"/>
                <a:sym typeface="Arial"/>
              </a:rPr>
              <a:t>  daycare, medical clinics, </a:t>
            </a:r>
            <a:endParaRPr lang="en-US" sz="2700" dirty="0" smtClean="0">
              <a:solidFill>
                <a:srgbClr val="FFFFFF"/>
              </a:solidFill>
              <a:uFill>
                <a:solidFill>
                  <a:srgbClr val="FFFFFF"/>
                </a:solidFill>
              </a:uFill>
              <a:latin typeface="Arial"/>
              <a:ea typeface="Arial"/>
              <a:cs typeface="Arial"/>
              <a:sym typeface="Arial"/>
            </a:endParaRPr>
          </a:p>
          <a:p>
            <a:pPr marL="458772" marR="57799" lvl="2" indent="341327" algn="l" defTabSz="1295400">
              <a:lnSpc>
                <a:spcPct val="90000"/>
              </a:lnSpc>
              <a:spcBef>
                <a:spcPts val="700"/>
              </a:spcBef>
              <a:tabLst>
                <a:tab pos="558800" algn="l"/>
                <a:tab pos="1333500" algn="l"/>
              </a:tabLst>
              <a:defRPr sz="1800"/>
            </a:pPr>
            <a:r>
              <a:rPr lang="en-US" sz="2700" dirty="0">
                <a:solidFill>
                  <a:srgbClr val="FFFFFF"/>
                </a:solidFill>
                <a:uFill>
                  <a:solidFill>
                    <a:srgbClr val="FFFFFF"/>
                  </a:solidFill>
                </a:uFill>
                <a:latin typeface="Arial"/>
                <a:ea typeface="Arial"/>
                <a:cs typeface="Arial"/>
                <a:sym typeface="Arial"/>
              </a:rPr>
              <a:t> </a:t>
            </a:r>
            <a:r>
              <a:rPr lang="en-US" sz="2700" dirty="0" smtClean="0">
                <a:solidFill>
                  <a:srgbClr val="FFFFFF"/>
                </a:solidFill>
                <a:uFill>
                  <a:solidFill>
                    <a:srgbClr val="FFFFFF"/>
                  </a:solidFill>
                </a:uFill>
                <a:latin typeface="Arial"/>
                <a:ea typeface="Arial"/>
                <a:cs typeface="Arial"/>
                <a:sym typeface="Arial"/>
              </a:rPr>
              <a:t>  </a:t>
            </a:r>
            <a:r>
              <a:rPr sz="2700" dirty="0" smtClean="0">
                <a:solidFill>
                  <a:srgbClr val="FFFFFF"/>
                </a:solidFill>
                <a:uFill>
                  <a:solidFill>
                    <a:srgbClr val="FFFFFF"/>
                  </a:solidFill>
                </a:uFill>
                <a:latin typeface="Arial"/>
                <a:ea typeface="Arial"/>
                <a:cs typeface="Arial"/>
                <a:sym typeface="Arial"/>
              </a:rPr>
              <a:t>free </a:t>
            </a:r>
            <a:r>
              <a:rPr sz="2700" dirty="0">
                <a:solidFill>
                  <a:srgbClr val="FFFFFF"/>
                </a:solidFill>
                <a:uFill>
                  <a:solidFill>
                    <a:srgbClr val="FFFFFF"/>
                  </a:solidFill>
                </a:uFill>
                <a:latin typeface="Arial"/>
                <a:ea typeface="Arial"/>
                <a:cs typeface="Arial"/>
                <a:sym typeface="Arial"/>
              </a:rPr>
              <a:t>breakfast programs</a:t>
            </a:r>
          </a:p>
        </p:txBody>
      </p:sp>
      <p:pic>
        <p:nvPicPr>
          <p:cNvPr id="277" name="Picture 276"/>
          <p:cNvPicPr/>
          <p:nvPr/>
        </p:nvPicPr>
        <p:blipFill>
          <a:blip r:embed="rId5">
            <a:extLst/>
          </a:blip>
          <a:stretch>
            <a:fillRect/>
          </a:stretch>
        </p:blipFill>
        <p:spPr>
          <a:xfrm>
            <a:off x="5160153" y="2720226"/>
            <a:ext cx="7807424" cy="6218295"/>
          </a:xfrm>
          <a:prstGeom prst="rect">
            <a:avLst/>
          </a:prstGeom>
          <a:effectLst>
            <a:outerShdw blurRad="12700" dir="2700000" rotWithShape="0">
              <a:srgbClr val="000000"/>
            </a:outerShdw>
          </a:effectLst>
        </p:spPr>
      </p:pic>
      <p:sp>
        <p:nvSpPr>
          <p:cNvPr id="278" name="Shape 278">
            <a:hlinkClick r:id="rId6"/>
          </p:cNvPr>
          <p:cNvSpPr/>
          <p:nvPr/>
        </p:nvSpPr>
        <p:spPr>
          <a:xfrm>
            <a:off x="11711776" y="8894641"/>
            <a:ext cx="749227" cy="68591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ln w="12700">
            <a:solidFill>
              <a:srgbClr val="FFFFFF"/>
            </a:solidFill>
            <a:miter lim="400000"/>
          </a:ln>
          <a:effectLst>
            <a:outerShdw blurRad="190500" dir="2700000" rotWithShape="0">
              <a:srgbClr val="FFFFFF"/>
            </a:outerShdw>
          </a:effectLst>
        </p:spPr>
        <p:txBody>
          <a:bodyPr lIns="0" tIns="0" rIns="0" bIns="0" anchor="ctr"/>
          <a:lstStyle/>
          <a:p>
            <a:pPr lvl="0">
              <a:tabLst>
                <a:tab pos="508000" algn="l"/>
                <a:tab pos="1016000" algn="l"/>
                <a:tab pos="1511300" algn="l"/>
                <a:tab pos="2019300" algn="l"/>
                <a:tab pos="2527300" algn="l"/>
                <a:tab pos="3035300" algn="l"/>
                <a:tab pos="3543300" algn="l"/>
                <a:tab pos="4051300" algn="l"/>
                <a:tab pos="4546600" algn="l"/>
                <a:tab pos="5054600" algn="l"/>
                <a:tab pos="5562600" algn="l"/>
                <a:tab pos="6070600" algn="l"/>
              </a:tabLst>
              <a:defRPr>
                <a:effectLst>
                  <a:outerShdw blurRad="38100" dist="12700" dir="5400000" rotWithShape="0">
                    <a:srgbClr val="000000">
                      <a:alpha val="50000"/>
                    </a:srgbClr>
                  </a:outerShdw>
                </a:effectLst>
              </a:defRPr>
            </a:pPr>
            <a:endParaRPr/>
          </a:p>
        </p:txBody>
      </p:sp>
      <p:grpSp>
        <p:nvGrpSpPr>
          <p:cNvPr id="12" name="Group 11"/>
          <p:cNvGrpSpPr/>
          <p:nvPr/>
        </p:nvGrpSpPr>
        <p:grpSpPr>
          <a:xfrm>
            <a:off x="8906" y="-152399"/>
            <a:ext cx="12995894" cy="1638300"/>
            <a:chOff x="-25400" y="-762000"/>
            <a:chExt cx="14570694" cy="2249457"/>
          </a:xfrm>
        </p:grpSpPr>
        <p:sp>
          <p:nvSpPr>
            <p:cNvPr id="13" name="Shape 227"/>
            <p:cNvSpPr/>
            <p:nvPr/>
          </p:nvSpPr>
          <p:spPr>
            <a:xfrm>
              <a:off x="-25400" y="-762000"/>
              <a:ext cx="13055600" cy="1790700"/>
            </a:xfrm>
            <a:prstGeom prst="rect">
              <a:avLst/>
            </a:prstGeom>
            <a:solidFill>
              <a:srgbClr val="020202"/>
            </a:solidFill>
            <a:ln w="12700">
              <a:solidFill/>
              <a:miter lim="400000"/>
            </a:ln>
          </p:spPr>
          <p:txBody>
            <a:bodyPr lIns="0" tIns="0" rIns="0" bIns="0" anchor="ctr"/>
            <a:lstStyle/>
            <a:p>
              <a:pPr lvl="0">
                <a:tabLst>
                  <a:tab pos="508000" algn="l"/>
                  <a:tab pos="1016000" algn="l"/>
                  <a:tab pos="1511300" algn="l"/>
                  <a:tab pos="2019300" algn="l"/>
                  <a:tab pos="2527300" algn="l"/>
                  <a:tab pos="3035300" algn="l"/>
                  <a:tab pos="3543300" algn="l"/>
                  <a:tab pos="4051300" algn="l"/>
                  <a:tab pos="4546600" algn="l"/>
                  <a:tab pos="5054600" algn="l"/>
                  <a:tab pos="5562600" algn="l"/>
                  <a:tab pos="6070600" algn="l"/>
                </a:tabLst>
                <a:defRPr>
                  <a:effectLst>
                    <a:outerShdw blurRad="38100" dist="12700" dir="5400000" rotWithShape="0">
                      <a:srgbClr val="000000">
                        <a:alpha val="50000"/>
                      </a:srgbClr>
                    </a:outerShdw>
                  </a:effectLst>
                </a:defRPr>
              </a:pPr>
              <a:endParaRPr/>
            </a:p>
          </p:txBody>
        </p:sp>
        <p:grpSp>
          <p:nvGrpSpPr>
            <p:cNvPr id="14" name="Group 231"/>
            <p:cNvGrpSpPr/>
            <p:nvPr/>
          </p:nvGrpSpPr>
          <p:grpSpPr>
            <a:xfrm>
              <a:off x="138646" y="-481044"/>
              <a:ext cx="14406648" cy="1968501"/>
              <a:chOff x="138647" y="38102"/>
              <a:chExt cx="14406646" cy="1968500"/>
            </a:xfrm>
          </p:grpSpPr>
          <p:sp>
            <p:nvSpPr>
              <p:cNvPr id="15" name="Shape 229"/>
              <p:cNvSpPr/>
              <p:nvPr/>
            </p:nvSpPr>
            <p:spPr>
              <a:xfrm>
                <a:off x="1070592" y="38102"/>
                <a:ext cx="13474701" cy="1968500"/>
              </a:xfrm>
              <a:prstGeom prst="rect">
                <a:avLst/>
              </a:prstGeom>
              <a:noFill/>
              <a:ln w="12700" cap="flat">
                <a:noFill/>
                <a:miter lim="400000"/>
              </a:ln>
              <a:effectLst>
                <a:outerShdw blurRad="12700" dist="12700" dir="16080000" rotWithShape="0">
                  <a:srgbClr val="000000"/>
                </a:outerShdw>
              </a:effectLst>
              <a:extLst>
                <a:ext uri="{C572A759-6A51-4108-AA02-DFA0A04FC94B}">
                  <ma14:wrappingTextBoxFlag xmlns:ma14="http://schemas.microsoft.com/office/mac/drawingml/2011/main" xmlns="" val="1"/>
                </a:ext>
              </a:extLst>
            </p:spPr>
            <p:txBody>
              <a:bodyPr wrap="square" lIns="0" tIns="0" rIns="0" bIns="0" numCol="1" anchor="t">
                <a:noAutofit/>
              </a:bodyPr>
              <a:lstStyle/>
              <a:p>
                <a:pPr lvl="0" algn="l">
                  <a:lnSpc>
                    <a:spcPts val="11500"/>
                  </a:lnSpc>
                  <a:tabLst>
                    <a:tab pos="508000" algn="l"/>
                    <a:tab pos="1016000" algn="l"/>
                    <a:tab pos="1511300" algn="l"/>
                    <a:tab pos="2019300" algn="l"/>
                    <a:tab pos="2527300" algn="l"/>
                    <a:tab pos="3035300" algn="l"/>
                    <a:tab pos="3543300" algn="l"/>
                    <a:tab pos="4051300" algn="l"/>
                    <a:tab pos="4546600" algn="l"/>
                    <a:tab pos="5054600" algn="l"/>
                    <a:tab pos="5562600" algn="l"/>
                    <a:tab pos="6070600" algn="l"/>
                  </a:tabLst>
                  <a:defRPr sz="1800"/>
                </a:pPr>
                <a:r>
                  <a:rPr sz="11000" spc="-880" dirty="0">
                    <a:solidFill>
                      <a:srgbClr val="FFFFFF"/>
                    </a:solidFill>
                    <a:effectLst>
                      <a:outerShdw blurRad="241300" dist="12700" dir="16080000" rotWithShape="0">
                        <a:srgbClr val="000000"/>
                      </a:outerShdw>
                    </a:effectLst>
                    <a:latin typeface="Arial Black"/>
                    <a:ea typeface="Arial Black"/>
                    <a:cs typeface="Arial Black"/>
                    <a:sym typeface="Arial Black"/>
                  </a:rPr>
                  <a:t>CIVIL</a:t>
                </a:r>
                <a:r>
                  <a:rPr sz="11000" spc="-2420" dirty="0">
                    <a:solidFill>
                      <a:srgbClr val="FFFFFF"/>
                    </a:solidFill>
                    <a:effectLst>
                      <a:outerShdw blurRad="241300" dist="12700" dir="16080000" rotWithShape="0">
                        <a:srgbClr val="000000"/>
                      </a:outerShdw>
                    </a:effectLst>
                    <a:latin typeface="Arial Black"/>
                    <a:ea typeface="Arial Black"/>
                    <a:cs typeface="Arial Black"/>
                    <a:sym typeface="Arial Black"/>
                  </a:rPr>
                  <a:t> </a:t>
                </a:r>
                <a:r>
                  <a:rPr sz="11000" spc="-880" dirty="0">
                    <a:solidFill>
                      <a:srgbClr val="FFFFFF"/>
                    </a:solidFill>
                    <a:effectLst>
                      <a:outerShdw blurRad="241300" dist="12700" dir="16080000" rotWithShape="0">
                        <a:srgbClr val="000000"/>
                      </a:outerShdw>
                    </a:effectLst>
                    <a:latin typeface="Arial Black"/>
                    <a:ea typeface="Arial Black"/>
                    <a:cs typeface="Arial Black"/>
                    <a:sym typeface="Arial Black"/>
                  </a:rPr>
                  <a:t>RIGHTS</a:t>
                </a:r>
                <a:r>
                  <a:rPr sz="2700" spc="-215" dirty="0">
                    <a:solidFill>
                      <a:srgbClr val="FFFFFF"/>
                    </a:solidFill>
                    <a:effectLst>
                      <a:outerShdw blurRad="241300" dist="12700" dir="16080000" rotWithShape="0">
                        <a:srgbClr val="000000"/>
                      </a:outerShdw>
                    </a:effectLst>
                    <a:latin typeface="Arial Black"/>
                    <a:ea typeface="Arial Black"/>
                    <a:cs typeface="Arial Black"/>
                    <a:sym typeface="Arial Black"/>
                  </a:rPr>
                  <a:t> </a:t>
                </a:r>
                <a:r>
                  <a:rPr sz="3700" spc="-296" dirty="0">
                    <a:solidFill>
                      <a:srgbClr val="FFFFFF"/>
                    </a:solidFill>
                    <a:effectLst>
                      <a:outerShdw blurRad="241300" dist="12700" dir="16080000" rotWithShape="0">
                        <a:srgbClr val="000000"/>
                      </a:outerShdw>
                    </a:effectLst>
                    <a:latin typeface="Arial Black"/>
                    <a:ea typeface="Arial Black"/>
                    <a:cs typeface="Arial Black"/>
                    <a:sym typeface="Arial Black"/>
                  </a:rPr>
                  <a:t>MOVEMENT</a:t>
                </a:r>
              </a:p>
            </p:txBody>
          </p:sp>
          <p:sp>
            <p:nvSpPr>
              <p:cNvPr id="16" name="Shape 230"/>
              <p:cNvSpPr/>
              <p:nvPr/>
            </p:nvSpPr>
            <p:spPr>
              <a:xfrm>
                <a:off x="138647" y="392145"/>
                <a:ext cx="1071648" cy="76200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t">
                <a:spAutoFit/>
              </a:bodyPr>
              <a:lstStyle>
                <a:lvl1pPr algn="l">
                  <a:lnSpc>
                    <a:spcPts val="2700"/>
                  </a:lnSpc>
                  <a:tabLst>
                    <a:tab pos="508000" algn="l"/>
                    <a:tab pos="1016000" algn="l"/>
                    <a:tab pos="1511300" algn="l"/>
                    <a:tab pos="2019300" algn="l"/>
                    <a:tab pos="2527300" algn="l"/>
                    <a:tab pos="3035300" algn="l"/>
                    <a:tab pos="3543300" algn="l"/>
                    <a:tab pos="4051300" algn="l"/>
                    <a:tab pos="4546600" algn="l"/>
                    <a:tab pos="5054600" algn="l"/>
                    <a:tab pos="5562600" algn="l"/>
                    <a:tab pos="6070600" algn="l"/>
                  </a:tabLst>
                  <a:defRPr sz="3700" spc="-296">
                    <a:solidFill>
                      <a:srgbClr val="FFFFFF"/>
                    </a:solidFill>
                    <a:effectLst>
                      <a:outerShdw blurRad="241300" dist="12700" dir="16080000" rotWithShape="0">
                        <a:srgbClr val="000000"/>
                      </a:outerShdw>
                    </a:effectLst>
                    <a:latin typeface="Arial Black"/>
                    <a:ea typeface="Arial Black"/>
                    <a:cs typeface="Arial Black"/>
                    <a:sym typeface="Arial Black"/>
                  </a:defRPr>
                </a:lvl1pPr>
              </a:lstStyle>
              <a:p>
                <a:pPr lvl="0">
                  <a:defRPr sz="1800" spc="0">
                    <a:solidFill>
                      <a:srgbClr val="000000"/>
                    </a:solidFill>
                    <a:effectLst/>
                  </a:defRPr>
                </a:pPr>
                <a:r>
                  <a:rPr sz="3700" spc="-296" dirty="0">
                    <a:solidFill>
                      <a:srgbClr val="FFFFFF"/>
                    </a:solidFill>
                    <a:effectLst>
                      <a:outerShdw blurRad="241300" dist="12700" dir="16080000" rotWithShape="0">
                        <a:srgbClr val="000000"/>
                      </a:outerShdw>
                    </a:effectLst>
                  </a:rPr>
                  <a:t>THE</a:t>
                </a:r>
              </a:p>
            </p:txBody>
          </p:sp>
        </p:grpSp>
      </p:grpSp>
      <p:pic>
        <p:nvPicPr>
          <p:cNvPr id="2" name="X and the black panthers.mp4">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7"/>
          <a:stretch>
            <a:fillRect/>
          </a:stretch>
        </p:blipFill>
        <p:spPr>
          <a:xfrm>
            <a:off x="5359400" y="2895600"/>
            <a:ext cx="7315200" cy="54864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3184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2"/>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2"/>
                                        </p:tgtEl>
                                      </p:cBhvr>
                                    </p:cmd>
                                  </p:childTnLst>
                                </p:cTn>
                              </p:par>
                            </p:childTnLst>
                          </p:cTn>
                        </p:par>
                      </p:childTnLst>
                    </p:cTn>
                  </p:par>
                </p:childTnLst>
              </p:cTn>
              <p:nextCondLst>
                <p:cond evt="onClick" delay="0">
                  <p:tgtEl>
                    <p:spTgt spid="2"/>
                  </p:tgtEl>
                </p:cond>
              </p:nextCondLst>
            </p:seq>
            <p:video>
              <p:cMediaNode vol="80000">
                <p:cTn id="12" fill="hold" display="0">
                  <p:stCondLst>
                    <p:cond delay="indefinite"/>
                  </p:stCondLst>
                </p:cTn>
                <p:tgtEl>
                  <p:spTgt spid="2"/>
                </p:tgtEl>
              </p:cMediaNode>
            </p:vide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 name="Shape 287"/>
          <p:cNvSpPr/>
          <p:nvPr/>
        </p:nvSpPr>
        <p:spPr>
          <a:xfrm>
            <a:off x="159266" y="2335633"/>
            <a:ext cx="5006252" cy="5911362"/>
          </a:xfrm>
          <a:prstGeom prst="rect">
            <a:avLst/>
          </a:prstGeom>
          <a:ln w="12700">
            <a:miter lim="400000"/>
          </a:ln>
          <a:effectLst>
            <a:outerShdw blurRad="25400" dist="50800" dir="3240000" rotWithShape="0">
              <a:srgbClr val="000000"/>
            </a:outerShdw>
          </a:effectLst>
          <a:extLst>
            <a:ext uri="{C572A759-6A51-4108-AA02-DFA0A04FC94B}">
              <ma14:wrappingTextBoxFlag xmlns:ma14="http://schemas.microsoft.com/office/mac/drawingml/2011/main" xmlns="" val="1"/>
            </a:ext>
          </a:extLst>
        </p:spPr>
        <p:txBody>
          <a:bodyPr lIns="0" tIns="0" rIns="0" bIns="0">
            <a:spAutoFit/>
          </a:bodyPr>
          <a:lstStyle/>
          <a:p>
            <a:pPr marL="564388" marR="57799" lvl="0" indent="-564388" algn="l" defTabSz="1295400">
              <a:lnSpc>
                <a:spcPct val="90000"/>
              </a:lnSpc>
              <a:spcBef>
                <a:spcPts val="700"/>
              </a:spcBef>
              <a:tabLst>
                <a:tab pos="558800" algn="l"/>
                <a:tab pos="1333500" algn="l"/>
              </a:tabLst>
              <a:defRPr sz="1800"/>
            </a:pPr>
            <a:r>
              <a:rPr sz="3700" smtClean="0">
                <a:solidFill>
                  <a:srgbClr val="FFFFFF"/>
                </a:solidFill>
                <a:effectLst>
                  <a:outerShdw blurRad="38100" dist="12700" dir="18900000" rotWithShape="0">
                    <a:srgbClr val="000000"/>
                  </a:outerShdw>
                </a:effectLst>
                <a:uFill>
                  <a:solidFill>
                    <a:srgbClr val="FFFFFF"/>
                  </a:solidFill>
                </a:uFill>
                <a:latin typeface="Arial"/>
                <a:ea typeface="Arial"/>
                <a:cs typeface="Arial"/>
                <a:sym typeface="Arial"/>
              </a:rPr>
              <a:t>Movement’s </a:t>
            </a:r>
            <a:r>
              <a:rPr sz="3700" dirty="0">
                <a:solidFill>
                  <a:srgbClr val="FFFFFF"/>
                </a:solidFill>
                <a:effectLst>
                  <a:outerShdw blurRad="38100" dist="12700" dir="18900000" rotWithShape="0">
                    <a:srgbClr val="000000"/>
                  </a:outerShdw>
                </a:effectLst>
                <a:uFill>
                  <a:solidFill>
                    <a:srgbClr val="FFFFFF"/>
                  </a:solidFill>
                </a:uFill>
                <a:latin typeface="Arial"/>
                <a:ea typeface="Arial"/>
                <a:cs typeface="Arial"/>
                <a:sym typeface="Arial"/>
              </a:rPr>
              <a:t>Legacy</a:t>
            </a:r>
            <a:endParaRPr sz="3700" u="sng" dirty="0">
              <a:solidFill>
                <a:srgbClr val="FFFFFF"/>
              </a:solidFill>
              <a:effectLst>
                <a:outerShdw blurRad="38100" dist="12700" dir="18900000" rotWithShape="0">
                  <a:srgbClr val="000000"/>
                </a:outerShdw>
              </a:effectLst>
              <a:uFill>
                <a:solidFill>
                  <a:srgbClr val="FFFFFF"/>
                </a:solidFill>
              </a:uFill>
              <a:latin typeface="Arial"/>
              <a:ea typeface="Arial"/>
              <a:cs typeface="Arial"/>
              <a:sym typeface="Arial"/>
            </a:endParaRPr>
          </a:p>
          <a:p>
            <a:pPr marL="458772" marR="57799" lvl="0" indent="-458772" algn="l" defTabSz="1295400">
              <a:lnSpc>
                <a:spcPct val="90000"/>
              </a:lnSpc>
              <a:spcBef>
                <a:spcPts val="700"/>
              </a:spcBef>
              <a:tabLst>
                <a:tab pos="558800" algn="l"/>
                <a:tab pos="1333500" algn="l"/>
              </a:tabLst>
              <a:defRPr sz="1800"/>
            </a:pPr>
            <a:r>
              <a:rPr sz="2800" dirty="0">
                <a:solidFill>
                  <a:srgbClr val="FFFFFF"/>
                </a:solidFill>
                <a:effectLst>
                  <a:outerShdw blurRad="38100" dist="12700" dir="18900000" rotWithShape="0">
                    <a:srgbClr val="000000"/>
                  </a:outerShdw>
                </a:effectLst>
                <a:uFill>
                  <a:solidFill>
                    <a:srgbClr val="FFFFFF"/>
                  </a:solidFill>
                </a:uFill>
                <a:latin typeface="Arial"/>
                <a:ea typeface="Arial"/>
                <a:cs typeface="Arial"/>
                <a:sym typeface="Arial"/>
              </a:rPr>
              <a:t>a. </a:t>
            </a:r>
            <a:r>
              <a:rPr sz="2800" u="sng" dirty="0">
                <a:solidFill>
                  <a:srgbClr val="FFFFFF"/>
                </a:solidFill>
                <a:effectLst>
                  <a:outerShdw blurRad="38100" dist="12700" dir="18900000" rotWithShape="0">
                    <a:srgbClr val="000000"/>
                  </a:outerShdw>
                </a:effectLst>
                <a:uFill>
                  <a:solidFill>
                    <a:srgbClr val="FFFFFF"/>
                  </a:solidFill>
                </a:uFill>
                <a:latin typeface="Arial"/>
                <a:ea typeface="Arial"/>
                <a:cs typeface="Arial"/>
                <a:sym typeface="Arial"/>
              </a:rPr>
              <a:t>King Assassinated</a:t>
            </a:r>
            <a:r>
              <a:rPr sz="2800" dirty="0">
                <a:solidFill>
                  <a:srgbClr val="FFFFFF"/>
                </a:solidFill>
                <a:effectLst>
                  <a:outerShdw blurRad="38100" dist="12700" dir="18900000" rotWithShape="0">
                    <a:srgbClr val="000000"/>
                  </a:outerShdw>
                </a:effectLst>
                <a:uFill>
                  <a:solidFill>
                    <a:srgbClr val="FFFFFF"/>
                  </a:solidFill>
                </a:uFill>
                <a:latin typeface="Arial"/>
                <a:ea typeface="Arial"/>
                <a:cs typeface="Arial"/>
                <a:sym typeface="Arial"/>
              </a:rPr>
              <a:t> -</a:t>
            </a:r>
            <a:r>
              <a:rPr sz="2700" dirty="0">
                <a:solidFill>
                  <a:srgbClr val="FFFFFF"/>
                </a:solidFill>
                <a:effectLst>
                  <a:outerShdw blurRad="38100" dist="12700" dir="18900000" rotWithShape="0">
                    <a:srgbClr val="000000"/>
                  </a:outerShdw>
                </a:effectLst>
                <a:uFill>
                  <a:solidFill>
                    <a:srgbClr val="FFFFFF"/>
                  </a:solidFill>
                </a:uFill>
                <a:latin typeface="Arial"/>
                <a:ea typeface="Arial"/>
                <a:cs typeface="Arial"/>
                <a:sym typeface="Arial"/>
              </a:rPr>
              <a:t> 4/3/68</a:t>
            </a:r>
          </a:p>
          <a:p>
            <a:pPr marL="458772" marR="57799" lvl="1" indent="-1572" algn="l" defTabSz="1295400">
              <a:lnSpc>
                <a:spcPct val="90000"/>
              </a:lnSpc>
              <a:spcBef>
                <a:spcPts val="700"/>
              </a:spcBef>
              <a:tabLst>
                <a:tab pos="558800" algn="l"/>
                <a:tab pos="1333500" algn="l"/>
              </a:tabLst>
              <a:defRPr sz="1800"/>
            </a:pPr>
            <a:r>
              <a:rPr sz="2700" dirty="0">
                <a:solidFill>
                  <a:srgbClr val="FFFFFF"/>
                </a:solidFill>
                <a:effectLst>
                  <a:outerShdw blurRad="38100" dist="12700" dir="18900000" rotWithShape="0">
                    <a:srgbClr val="000000"/>
                  </a:outerShdw>
                </a:effectLst>
                <a:uFill>
                  <a:solidFill>
                    <a:srgbClr val="FFFFFF"/>
                  </a:solidFill>
                </a:uFill>
                <a:latin typeface="Arial"/>
                <a:ea typeface="Arial"/>
                <a:cs typeface="Arial"/>
                <a:sym typeface="Arial"/>
              </a:rPr>
              <a:t>- Riots in every major city in the U.S.</a:t>
            </a:r>
          </a:p>
          <a:p>
            <a:pPr marL="458772" marR="57799" lvl="0" indent="-458772" algn="l" defTabSz="1295400">
              <a:lnSpc>
                <a:spcPct val="90000"/>
              </a:lnSpc>
              <a:spcBef>
                <a:spcPts val="700"/>
              </a:spcBef>
              <a:tabLst>
                <a:tab pos="558800" algn="l"/>
                <a:tab pos="1333500" algn="l"/>
              </a:tabLst>
              <a:defRPr sz="1800"/>
            </a:pPr>
            <a:endParaRPr sz="1500" dirty="0">
              <a:solidFill>
                <a:srgbClr val="FFFFFF"/>
              </a:solidFill>
              <a:effectLst>
                <a:outerShdw blurRad="38100" dist="12700" dir="18900000" rotWithShape="0">
                  <a:srgbClr val="000000"/>
                </a:outerShdw>
              </a:effectLst>
              <a:uFill>
                <a:solidFill>
                  <a:srgbClr val="FFFFFF"/>
                </a:solidFill>
              </a:uFill>
              <a:latin typeface="Arial"/>
              <a:ea typeface="Arial"/>
              <a:cs typeface="Arial"/>
              <a:sym typeface="Arial"/>
            </a:endParaRPr>
          </a:p>
          <a:p>
            <a:pPr marL="458772" marR="57799" lvl="0" indent="-458772" algn="l" defTabSz="1295400">
              <a:lnSpc>
                <a:spcPct val="90000"/>
              </a:lnSpc>
              <a:spcBef>
                <a:spcPts val="700"/>
              </a:spcBef>
              <a:tabLst>
                <a:tab pos="558800" algn="l"/>
                <a:tab pos="1333500" algn="l"/>
              </a:tabLst>
              <a:defRPr sz="1800"/>
            </a:pPr>
            <a:r>
              <a:rPr sz="2700" dirty="0">
                <a:solidFill>
                  <a:srgbClr val="FFFFFF"/>
                </a:solidFill>
                <a:effectLst>
                  <a:outerShdw blurRad="38100" dist="12700" dir="18900000" rotWithShape="0">
                    <a:srgbClr val="000000"/>
                  </a:outerShdw>
                </a:effectLst>
                <a:uFill>
                  <a:solidFill>
                    <a:srgbClr val="FFFFFF"/>
                  </a:solidFill>
                </a:uFill>
                <a:latin typeface="Arial"/>
                <a:ea typeface="Arial"/>
                <a:cs typeface="Arial"/>
                <a:sym typeface="Arial"/>
              </a:rPr>
              <a:t>b. </a:t>
            </a:r>
            <a:r>
              <a:rPr sz="2700" u="sng" dirty="0">
                <a:solidFill>
                  <a:srgbClr val="FFFFFF"/>
                </a:solidFill>
                <a:effectLst>
                  <a:outerShdw blurRad="38100" dist="12700" dir="18900000" rotWithShape="0">
                    <a:srgbClr val="000000"/>
                  </a:outerShdw>
                </a:effectLst>
                <a:uFill>
                  <a:solidFill>
                    <a:srgbClr val="FFFFFF"/>
                  </a:solidFill>
                </a:uFill>
                <a:latin typeface="Arial"/>
                <a:ea typeface="Arial"/>
                <a:cs typeface="Arial"/>
                <a:sym typeface="Arial"/>
              </a:rPr>
              <a:t>Success </a:t>
            </a:r>
          </a:p>
          <a:p>
            <a:pPr marL="268272" marR="57799" lvl="1" indent="176227" algn="l" defTabSz="1295400">
              <a:lnSpc>
                <a:spcPct val="90000"/>
              </a:lnSpc>
              <a:spcBef>
                <a:spcPts val="700"/>
              </a:spcBef>
              <a:tabLst>
                <a:tab pos="558800" algn="l"/>
                <a:tab pos="1333500" algn="l"/>
              </a:tabLst>
              <a:defRPr sz="1800"/>
            </a:pPr>
            <a:r>
              <a:rPr sz="2700" dirty="0">
                <a:solidFill>
                  <a:srgbClr val="FFFFFF"/>
                </a:solidFill>
                <a:effectLst>
                  <a:outerShdw blurRad="38100" dist="12700" dir="18900000" rotWithShape="0">
                    <a:srgbClr val="000000"/>
                  </a:outerShdw>
                </a:effectLst>
                <a:uFill>
                  <a:solidFill>
                    <a:srgbClr val="FFFFFF"/>
                  </a:solidFill>
                </a:uFill>
                <a:latin typeface="Arial"/>
                <a:ea typeface="Arial"/>
                <a:cs typeface="Arial"/>
                <a:sym typeface="Arial"/>
              </a:rPr>
              <a:t>- Desecration, voter rights, outlaw of housing  discrimination</a:t>
            </a:r>
          </a:p>
          <a:p>
            <a:pPr marL="458772" marR="57799" lvl="1" indent="-115872" algn="l" defTabSz="1295400">
              <a:lnSpc>
                <a:spcPct val="40000"/>
              </a:lnSpc>
              <a:spcBef>
                <a:spcPts val="700"/>
              </a:spcBef>
              <a:tabLst>
                <a:tab pos="558800" algn="l"/>
                <a:tab pos="1333500" algn="l"/>
              </a:tabLst>
              <a:defRPr sz="1800"/>
            </a:pPr>
            <a:endParaRPr sz="2700" dirty="0">
              <a:solidFill>
                <a:srgbClr val="FFFFFF"/>
              </a:solidFill>
              <a:effectLst>
                <a:outerShdw blurRad="38100" dist="12700" dir="18900000" rotWithShape="0">
                  <a:srgbClr val="000000"/>
                </a:outerShdw>
              </a:effectLst>
              <a:uFill>
                <a:solidFill>
                  <a:srgbClr val="FFFFFF"/>
                </a:solidFill>
              </a:uFill>
              <a:latin typeface="Arial"/>
              <a:ea typeface="Arial"/>
              <a:cs typeface="Arial"/>
              <a:sym typeface="Arial"/>
            </a:endParaRPr>
          </a:p>
          <a:p>
            <a:pPr marL="458772" marR="57799" lvl="1" indent="-115872" algn="l" defTabSz="1295400">
              <a:lnSpc>
                <a:spcPct val="90000"/>
              </a:lnSpc>
              <a:spcBef>
                <a:spcPts val="700"/>
              </a:spcBef>
              <a:tabLst>
                <a:tab pos="558800" algn="l"/>
                <a:tab pos="1333500" algn="l"/>
              </a:tabLst>
              <a:defRPr sz="1800"/>
            </a:pPr>
            <a:r>
              <a:rPr sz="2700" dirty="0">
                <a:solidFill>
                  <a:srgbClr val="FFFFFF"/>
                </a:solidFill>
                <a:effectLst>
                  <a:outerShdw blurRad="38100" dist="12700" dir="18900000" rotWithShape="0">
                    <a:srgbClr val="000000"/>
                  </a:outerShdw>
                </a:effectLst>
                <a:uFill>
                  <a:solidFill>
                    <a:srgbClr val="FFFFFF"/>
                  </a:solidFill>
                </a:uFill>
                <a:latin typeface="Arial"/>
                <a:ea typeface="Arial"/>
                <a:cs typeface="Arial"/>
                <a:sym typeface="Arial"/>
              </a:rPr>
              <a:t>- </a:t>
            </a:r>
            <a:r>
              <a:rPr sz="2700" u="sng" dirty="0">
                <a:solidFill>
                  <a:srgbClr val="FFFFFF"/>
                </a:solidFill>
                <a:effectLst>
                  <a:outerShdw blurRad="38100" dist="12700" dir="18900000" rotWithShape="0">
                    <a:srgbClr val="000000"/>
                  </a:outerShdw>
                </a:effectLst>
                <a:uFill>
                  <a:solidFill>
                    <a:srgbClr val="FFFFFF"/>
                  </a:solidFill>
                </a:uFill>
                <a:latin typeface="Arial"/>
                <a:ea typeface="Arial"/>
                <a:cs typeface="Arial"/>
                <a:sym typeface="Arial"/>
              </a:rPr>
              <a:t>Problems</a:t>
            </a:r>
            <a:endParaRPr sz="2700" dirty="0">
              <a:solidFill>
                <a:srgbClr val="FFFFFF"/>
              </a:solidFill>
              <a:effectLst>
                <a:outerShdw blurRad="38100" dist="12700" dir="18900000" rotWithShape="0">
                  <a:srgbClr val="000000"/>
                </a:outerShdw>
              </a:effectLst>
              <a:uFill>
                <a:solidFill>
                  <a:srgbClr val="FFFFFF"/>
                </a:solidFill>
              </a:uFill>
              <a:latin typeface="Arial"/>
              <a:ea typeface="Arial"/>
              <a:cs typeface="Arial"/>
              <a:sym typeface="Arial"/>
            </a:endParaRPr>
          </a:p>
          <a:p>
            <a:pPr marL="458772" marR="57799" lvl="2" indent="341327" algn="l" defTabSz="1295400">
              <a:lnSpc>
                <a:spcPct val="90000"/>
              </a:lnSpc>
              <a:spcBef>
                <a:spcPts val="700"/>
              </a:spcBef>
              <a:tabLst>
                <a:tab pos="558800" algn="l"/>
                <a:tab pos="1333500" algn="l"/>
              </a:tabLst>
              <a:defRPr sz="1800"/>
            </a:pPr>
            <a:r>
              <a:rPr sz="2700" dirty="0">
                <a:solidFill>
                  <a:srgbClr val="FFFFFF"/>
                </a:solidFill>
                <a:effectLst>
                  <a:outerShdw blurRad="38100" dist="12700" dir="18900000" rotWithShape="0">
                    <a:srgbClr val="000000"/>
                  </a:outerShdw>
                </a:effectLst>
                <a:uFill>
                  <a:solidFill>
                    <a:srgbClr val="FFFFFF"/>
                  </a:solidFill>
                </a:uFill>
                <a:latin typeface="Arial"/>
                <a:ea typeface="Arial"/>
                <a:cs typeface="Arial"/>
                <a:sym typeface="Arial"/>
              </a:rPr>
              <a:t>- “white flight”</a:t>
            </a:r>
          </a:p>
          <a:p>
            <a:pPr marL="458772" marR="57799" lvl="2" indent="341327" algn="l" defTabSz="1295400">
              <a:lnSpc>
                <a:spcPct val="90000"/>
              </a:lnSpc>
              <a:spcBef>
                <a:spcPts val="700"/>
              </a:spcBef>
              <a:tabLst>
                <a:tab pos="558800" algn="l"/>
                <a:tab pos="1333500" algn="l"/>
              </a:tabLst>
              <a:defRPr sz="1800"/>
            </a:pPr>
            <a:r>
              <a:rPr sz="2700" dirty="0">
                <a:solidFill>
                  <a:srgbClr val="FFFFFF"/>
                </a:solidFill>
                <a:effectLst>
                  <a:outerShdw blurRad="38100" dist="12700" dir="18900000" rotWithShape="0">
                    <a:srgbClr val="000000"/>
                  </a:outerShdw>
                </a:effectLst>
                <a:uFill>
                  <a:solidFill>
                    <a:srgbClr val="FFFFFF"/>
                  </a:solidFill>
                </a:uFill>
                <a:latin typeface="Arial"/>
                <a:ea typeface="Arial"/>
                <a:cs typeface="Arial"/>
                <a:sym typeface="Arial"/>
              </a:rPr>
              <a:t>- unemployment</a:t>
            </a:r>
          </a:p>
          <a:p>
            <a:pPr marL="458772" marR="57799" lvl="2" indent="341327" algn="l" defTabSz="1295400">
              <a:lnSpc>
                <a:spcPct val="90000"/>
              </a:lnSpc>
              <a:spcBef>
                <a:spcPts val="700"/>
              </a:spcBef>
              <a:tabLst>
                <a:tab pos="558800" algn="l"/>
                <a:tab pos="1333500" algn="l"/>
              </a:tabLst>
              <a:defRPr sz="1800"/>
            </a:pPr>
            <a:r>
              <a:rPr sz="2700" dirty="0">
                <a:solidFill>
                  <a:srgbClr val="FFFFFF"/>
                </a:solidFill>
                <a:effectLst>
                  <a:outerShdw blurRad="38100" dist="12700" dir="18900000" rotWithShape="0">
                    <a:srgbClr val="000000"/>
                  </a:outerShdw>
                </a:effectLst>
                <a:uFill>
                  <a:solidFill>
                    <a:srgbClr val="FFFFFF"/>
                  </a:solidFill>
                </a:uFill>
                <a:latin typeface="Arial"/>
                <a:ea typeface="Arial"/>
                <a:cs typeface="Arial"/>
                <a:sym typeface="Arial"/>
              </a:rPr>
              <a:t>- poverty</a:t>
            </a:r>
          </a:p>
        </p:txBody>
      </p:sp>
      <p:grpSp>
        <p:nvGrpSpPr>
          <p:cNvPr id="290" name="Group 290"/>
          <p:cNvGrpSpPr/>
          <p:nvPr/>
        </p:nvGrpSpPr>
        <p:grpSpPr>
          <a:xfrm>
            <a:off x="5281454" y="3450835"/>
            <a:ext cx="7484163" cy="5310309"/>
            <a:chOff x="0" y="0"/>
            <a:chExt cx="7484162" cy="5310308"/>
          </a:xfrm>
        </p:grpSpPr>
        <p:sp>
          <p:nvSpPr>
            <p:cNvPr id="288" name="Shape 288"/>
            <p:cNvSpPr/>
            <p:nvPr/>
          </p:nvSpPr>
          <p:spPr>
            <a:xfrm>
              <a:off x="0" y="0"/>
              <a:ext cx="7484163" cy="5310309"/>
            </a:xfrm>
            <a:prstGeom prst="rect">
              <a:avLst/>
            </a:prstGeom>
            <a:solidFill>
              <a:srgbClr val="FFFFFF"/>
            </a:solidFill>
            <a:ln w="12700" cap="flat">
              <a:solidFill>
                <a:srgbClr val="000000"/>
              </a:solidFill>
              <a:prstDash val="solid"/>
              <a:miter lim="400000"/>
            </a:ln>
            <a:effectLst>
              <a:outerShdw blurRad="12700" dist="114300" dir="3240000" rotWithShape="0">
                <a:srgbClr val="000000"/>
              </a:outerShdw>
              <a:reflection stA="50000" endPos="40000" dir="5400000" sy="-100000" algn="bl" rotWithShape="0"/>
            </a:effectLst>
          </p:spPr>
          <p:txBody>
            <a:bodyPr wrap="square" lIns="0" tIns="0" rIns="0" bIns="0" numCol="1" anchor="ctr">
              <a:noAutofit/>
            </a:bodyPr>
            <a:lstStyle/>
            <a:p>
              <a:pPr lvl="0">
                <a:tabLst>
                  <a:tab pos="508000" algn="l"/>
                  <a:tab pos="1016000" algn="l"/>
                  <a:tab pos="1511300" algn="l"/>
                  <a:tab pos="2019300" algn="l"/>
                  <a:tab pos="2527300" algn="l"/>
                  <a:tab pos="3035300" algn="l"/>
                  <a:tab pos="3543300" algn="l"/>
                  <a:tab pos="4051300" algn="l"/>
                  <a:tab pos="4546600" algn="l"/>
                  <a:tab pos="5054600" algn="l"/>
                  <a:tab pos="5562600" algn="l"/>
                  <a:tab pos="6070600" algn="l"/>
                </a:tabLst>
                <a:defRPr>
                  <a:effectLst>
                    <a:outerShdw blurRad="38100" dist="12700" dir="5400000" rotWithShape="0">
                      <a:srgbClr val="000000">
                        <a:alpha val="50000"/>
                      </a:srgbClr>
                    </a:outerShdw>
                  </a:effectLst>
                </a:defRPr>
              </a:pPr>
              <a:endParaRPr/>
            </a:p>
          </p:txBody>
        </p:sp>
        <p:pic>
          <p:nvPicPr>
            <p:cNvPr id="289" name="figure01_laborforce-2-filtered.png"/>
            <p:cNvPicPr/>
            <p:nvPr/>
          </p:nvPicPr>
          <p:blipFill>
            <a:blip r:embed="rId3">
              <a:extLst/>
            </a:blip>
            <a:stretch>
              <a:fillRect/>
            </a:stretch>
          </p:blipFill>
          <p:spPr>
            <a:xfrm>
              <a:off x="186081" y="280567"/>
              <a:ext cx="7112001" cy="4826001"/>
            </a:xfrm>
            <a:prstGeom prst="rect">
              <a:avLst/>
            </a:prstGeom>
            <a:ln w="12700" cap="flat">
              <a:noFill/>
              <a:miter lim="400000"/>
            </a:ln>
            <a:effectLst/>
          </p:spPr>
        </p:pic>
      </p:grpSp>
      <p:sp>
        <p:nvSpPr>
          <p:cNvPr id="291" name="Shape 291"/>
          <p:cNvSpPr/>
          <p:nvPr/>
        </p:nvSpPr>
        <p:spPr>
          <a:xfrm>
            <a:off x="-25400" y="9156700"/>
            <a:ext cx="13055600" cy="1790700"/>
          </a:xfrm>
          <a:prstGeom prst="rect">
            <a:avLst/>
          </a:prstGeom>
          <a:solidFill>
            <a:srgbClr val="020202"/>
          </a:solidFill>
          <a:ln w="12700">
            <a:solidFill/>
            <a:miter lim="400000"/>
          </a:ln>
        </p:spPr>
        <p:txBody>
          <a:bodyPr lIns="0" tIns="0" rIns="0" bIns="0" anchor="ctr"/>
          <a:lstStyle/>
          <a:p>
            <a:pPr lvl="0">
              <a:tabLst>
                <a:tab pos="508000" algn="l"/>
                <a:tab pos="1016000" algn="l"/>
                <a:tab pos="1511300" algn="l"/>
                <a:tab pos="2019300" algn="l"/>
                <a:tab pos="2527300" algn="l"/>
                <a:tab pos="3035300" algn="l"/>
                <a:tab pos="3543300" algn="l"/>
                <a:tab pos="4051300" algn="l"/>
                <a:tab pos="4546600" algn="l"/>
                <a:tab pos="5054600" algn="l"/>
                <a:tab pos="5562600" algn="l"/>
                <a:tab pos="6070600" algn="l"/>
              </a:tabLst>
              <a:defRPr>
                <a:effectLst>
                  <a:outerShdw blurRad="38100" dist="12700" dir="5400000" rotWithShape="0">
                    <a:srgbClr val="000000">
                      <a:alpha val="50000"/>
                    </a:srgbClr>
                  </a:outerShdw>
                </a:effectLst>
              </a:defRPr>
            </a:pPr>
            <a:endParaRPr/>
          </a:p>
        </p:txBody>
      </p:sp>
      <p:grpSp>
        <p:nvGrpSpPr>
          <p:cNvPr id="12" name="Group 11"/>
          <p:cNvGrpSpPr/>
          <p:nvPr/>
        </p:nvGrpSpPr>
        <p:grpSpPr>
          <a:xfrm>
            <a:off x="-152400" y="-152400"/>
            <a:ext cx="14418294" cy="2249457"/>
            <a:chOff x="-25400" y="-762000"/>
            <a:chExt cx="14418294" cy="2249457"/>
          </a:xfrm>
        </p:grpSpPr>
        <p:sp>
          <p:nvSpPr>
            <p:cNvPr id="13" name="Shape 227"/>
            <p:cNvSpPr/>
            <p:nvPr/>
          </p:nvSpPr>
          <p:spPr>
            <a:xfrm>
              <a:off x="-25400" y="-762000"/>
              <a:ext cx="13055600" cy="1790700"/>
            </a:xfrm>
            <a:prstGeom prst="rect">
              <a:avLst/>
            </a:prstGeom>
            <a:solidFill>
              <a:srgbClr val="020202"/>
            </a:solidFill>
            <a:ln w="12700">
              <a:solidFill/>
              <a:miter lim="400000"/>
            </a:ln>
          </p:spPr>
          <p:txBody>
            <a:bodyPr lIns="0" tIns="0" rIns="0" bIns="0" anchor="ctr"/>
            <a:lstStyle/>
            <a:p>
              <a:pPr lvl="0">
                <a:tabLst>
                  <a:tab pos="508000" algn="l"/>
                  <a:tab pos="1016000" algn="l"/>
                  <a:tab pos="1511300" algn="l"/>
                  <a:tab pos="2019300" algn="l"/>
                  <a:tab pos="2527300" algn="l"/>
                  <a:tab pos="3035300" algn="l"/>
                  <a:tab pos="3543300" algn="l"/>
                  <a:tab pos="4051300" algn="l"/>
                  <a:tab pos="4546600" algn="l"/>
                  <a:tab pos="5054600" algn="l"/>
                  <a:tab pos="5562600" algn="l"/>
                  <a:tab pos="6070600" algn="l"/>
                </a:tabLst>
                <a:defRPr>
                  <a:effectLst>
                    <a:outerShdw blurRad="38100" dist="12700" dir="5400000" rotWithShape="0">
                      <a:srgbClr val="000000">
                        <a:alpha val="50000"/>
                      </a:srgbClr>
                    </a:outerShdw>
                  </a:effectLst>
                </a:defRPr>
              </a:pPr>
              <a:endParaRPr/>
            </a:p>
          </p:txBody>
        </p:sp>
        <p:grpSp>
          <p:nvGrpSpPr>
            <p:cNvPr id="14" name="Group 231"/>
            <p:cNvGrpSpPr/>
            <p:nvPr/>
          </p:nvGrpSpPr>
          <p:grpSpPr>
            <a:xfrm>
              <a:off x="-1" y="-481044"/>
              <a:ext cx="14392895" cy="1968501"/>
              <a:chOff x="0" y="38102"/>
              <a:chExt cx="14392893" cy="1968500"/>
            </a:xfrm>
          </p:grpSpPr>
          <p:sp>
            <p:nvSpPr>
              <p:cNvPr id="15" name="Shape 229"/>
              <p:cNvSpPr/>
              <p:nvPr/>
            </p:nvSpPr>
            <p:spPr>
              <a:xfrm>
                <a:off x="918192" y="38102"/>
                <a:ext cx="13474701" cy="1968500"/>
              </a:xfrm>
              <a:prstGeom prst="rect">
                <a:avLst/>
              </a:prstGeom>
              <a:noFill/>
              <a:ln w="12700" cap="flat">
                <a:noFill/>
                <a:miter lim="400000"/>
              </a:ln>
              <a:effectLst>
                <a:outerShdw blurRad="12700" dist="12700" dir="16080000" rotWithShape="0">
                  <a:srgbClr val="000000"/>
                </a:outerShdw>
              </a:effectLst>
              <a:extLst>
                <a:ext uri="{C572A759-6A51-4108-AA02-DFA0A04FC94B}">
                  <ma14:wrappingTextBoxFlag xmlns:ma14="http://schemas.microsoft.com/office/mac/drawingml/2011/main" xmlns="" val="1"/>
                </a:ext>
              </a:extLst>
            </p:spPr>
            <p:txBody>
              <a:bodyPr wrap="square" lIns="0" tIns="0" rIns="0" bIns="0" numCol="1" anchor="t">
                <a:noAutofit/>
              </a:bodyPr>
              <a:lstStyle/>
              <a:p>
                <a:pPr lvl="0" algn="l">
                  <a:lnSpc>
                    <a:spcPts val="11500"/>
                  </a:lnSpc>
                  <a:tabLst>
                    <a:tab pos="508000" algn="l"/>
                    <a:tab pos="1016000" algn="l"/>
                    <a:tab pos="1511300" algn="l"/>
                    <a:tab pos="2019300" algn="l"/>
                    <a:tab pos="2527300" algn="l"/>
                    <a:tab pos="3035300" algn="l"/>
                    <a:tab pos="3543300" algn="l"/>
                    <a:tab pos="4051300" algn="l"/>
                    <a:tab pos="4546600" algn="l"/>
                    <a:tab pos="5054600" algn="l"/>
                    <a:tab pos="5562600" algn="l"/>
                    <a:tab pos="6070600" algn="l"/>
                  </a:tabLst>
                  <a:defRPr sz="1800"/>
                </a:pPr>
                <a:r>
                  <a:rPr sz="11000" spc="-880" dirty="0">
                    <a:solidFill>
                      <a:srgbClr val="FFFFFF"/>
                    </a:solidFill>
                    <a:effectLst>
                      <a:outerShdw blurRad="241300" dist="12700" dir="16080000" rotWithShape="0">
                        <a:srgbClr val="000000"/>
                      </a:outerShdw>
                    </a:effectLst>
                    <a:latin typeface="Arial Black"/>
                    <a:ea typeface="Arial Black"/>
                    <a:cs typeface="Arial Black"/>
                    <a:sym typeface="Arial Black"/>
                  </a:rPr>
                  <a:t>CIVIL</a:t>
                </a:r>
                <a:r>
                  <a:rPr sz="11000" spc="-2420" dirty="0">
                    <a:solidFill>
                      <a:srgbClr val="FFFFFF"/>
                    </a:solidFill>
                    <a:effectLst>
                      <a:outerShdw blurRad="241300" dist="12700" dir="16080000" rotWithShape="0">
                        <a:srgbClr val="000000"/>
                      </a:outerShdw>
                    </a:effectLst>
                    <a:latin typeface="Arial Black"/>
                    <a:ea typeface="Arial Black"/>
                    <a:cs typeface="Arial Black"/>
                    <a:sym typeface="Arial Black"/>
                  </a:rPr>
                  <a:t> </a:t>
                </a:r>
                <a:r>
                  <a:rPr sz="11000" spc="-880" dirty="0">
                    <a:solidFill>
                      <a:srgbClr val="FFFFFF"/>
                    </a:solidFill>
                    <a:effectLst>
                      <a:outerShdw blurRad="241300" dist="12700" dir="16080000" rotWithShape="0">
                        <a:srgbClr val="000000"/>
                      </a:outerShdw>
                    </a:effectLst>
                    <a:latin typeface="Arial Black"/>
                    <a:ea typeface="Arial Black"/>
                    <a:cs typeface="Arial Black"/>
                    <a:sym typeface="Arial Black"/>
                  </a:rPr>
                  <a:t>RIGHTS</a:t>
                </a:r>
                <a:r>
                  <a:rPr sz="2700" spc="-215" dirty="0">
                    <a:solidFill>
                      <a:srgbClr val="FFFFFF"/>
                    </a:solidFill>
                    <a:effectLst>
                      <a:outerShdw blurRad="241300" dist="12700" dir="16080000" rotWithShape="0">
                        <a:srgbClr val="000000"/>
                      </a:outerShdw>
                    </a:effectLst>
                    <a:latin typeface="Arial Black"/>
                    <a:ea typeface="Arial Black"/>
                    <a:cs typeface="Arial Black"/>
                    <a:sym typeface="Arial Black"/>
                  </a:rPr>
                  <a:t> </a:t>
                </a:r>
                <a:r>
                  <a:rPr sz="3700" spc="-296" dirty="0">
                    <a:solidFill>
                      <a:srgbClr val="FFFFFF"/>
                    </a:solidFill>
                    <a:effectLst>
                      <a:outerShdw blurRad="241300" dist="12700" dir="16080000" rotWithShape="0">
                        <a:srgbClr val="000000"/>
                      </a:outerShdw>
                    </a:effectLst>
                    <a:latin typeface="Arial Black"/>
                    <a:ea typeface="Arial Black"/>
                    <a:cs typeface="Arial Black"/>
                    <a:sym typeface="Arial Black"/>
                  </a:rPr>
                  <a:t>MOVEMENT</a:t>
                </a:r>
              </a:p>
            </p:txBody>
          </p:sp>
          <p:sp>
            <p:nvSpPr>
              <p:cNvPr id="16" name="Shape 230"/>
              <p:cNvSpPr/>
              <p:nvPr/>
            </p:nvSpPr>
            <p:spPr>
              <a:xfrm>
                <a:off x="0" y="392145"/>
                <a:ext cx="1071648" cy="7620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t">
                <a:spAutoFit/>
              </a:bodyPr>
              <a:lstStyle>
                <a:lvl1pPr algn="l">
                  <a:lnSpc>
                    <a:spcPts val="2700"/>
                  </a:lnSpc>
                  <a:tabLst>
                    <a:tab pos="508000" algn="l"/>
                    <a:tab pos="1016000" algn="l"/>
                    <a:tab pos="1511300" algn="l"/>
                    <a:tab pos="2019300" algn="l"/>
                    <a:tab pos="2527300" algn="l"/>
                    <a:tab pos="3035300" algn="l"/>
                    <a:tab pos="3543300" algn="l"/>
                    <a:tab pos="4051300" algn="l"/>
                    <a:tab pos="4546600" algn="l"/>
                    <a:tab pos="5054600" algn="l"/>
                    <a:tab pos="5562600" algn="l"/>
                    <a:tab pos="6070600" algn="l"/>
                  </a:tabLst>
                  <a:defRPr sz="3700" spc="-296">
                    <a:solidFill>
                      <a:srgbClr val="FFFFFF"/>
                    </a:solidFill>
                    <a:effectLst>
                      <a:outerShdw blurRad="241300" dist="12700" dir="16080000" rotWithShape="0">
                        <a:srgbClr val="000000"/>
                      </a:outerShdw>
                    </a:effectLst>
                    <a:latin typeface="Arial Black"/>
                    <a:ea typeface="Arial Black"/>
                    <a:cs typeface="Arial Black"/>
                    <a:sym typeface="Arial Black"/>
                  </a:defRPr>
                </a:lvl1pPr>
              </a:lstStyle>
              <a:p>
                <a:pPr lvl="0">
                  <a:defRPr sz="1800" spc="0">
                    <a:solidFill>
                      <a:srgbClr val="000000"/>
                    </a:solidFill>
                    <a:effectLst/>
                  </a:defRPr>
                </a:pPr>
                <a:r>
                  <a:rPr sz="3700" spc="-296">
                    <a:solidFill>
                      <a:srgbClr val="FFFFFF"/>
                    </a:solidFill>
                    <a:effectLst>
                      <a:outerShdw blurRad="241300" dist="12700" dir="16080000" rotWithShape="0">
                        <a:srgbClr val="000000"/>
                      </a:outerShdw>
                    </a:effectLst>
                  </a:rPr>
                  <a:t>THE</a:t>
                </a:r>
              </a:p>
            </p:txBody>
          </p:sp>
        </p:grpSp>
      </p:grpSp>
    </p:spTree>
  </p:cSld>
  <p:clrMapOvr>
    <a:masterClrMapping/>
  </p:clrMapOvr>
  <mc:AlternateContent xmlns:mc="http://schemas.openxmlformats.org/markup-compatibility/2006" xmlns:p14="http://schemas.microsoft.com/office/powerpoint/2010/main">
    <mc:Choice Requires="p14">
      <p:transition spd="slow">
        <p14:flip dir="r"/>
      </p:transition>
    </mc:Choice>
    <mc:Fallback xmlns="">
      <p:transition xmlns:p14="http://schemas.microsoft.com/office/powerpoint/2010/main" spd="slow" advClick="1">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1" nodeType="afterEffect">
                                  <p:stCondLst>
                                    <p:cond delay="0"/>
                                  </p:stCondLst>
                                  <p:childTnLst>
                                    <p:set>
                                      <p:cBhvr>
                                        <p:cTn id="6" dur="1" fill="hold">
                                          <p:stCondLst>
                                            <p:cond delay="0"/>
                                          </p:stCondLst>
                                        </p:cTn>
                                        <p:tgtEl>
                                          <p:spTgt spid="287"/>
                                        </p:tgtEl>
                                        <p:attrNameLst>
                                          <p:attrName>style.visibility</p:attrName>
                                        </p:attrNameLst>
                                      </p:cBhvr>
                                      <p:to>
                                        <p:strVal val="visible"/>
                                      </p:to>
                                    </p:set>
                                    <p:animEffect transition="in" filter="fade">
                                      <p:cBhvr>
                                        <p:cTn id="7" dur="1100"/>
                                        <p:tgtEl>
                                          <p:spTgt spid="2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7" grpId="1" animBg="1" advAuto="0"/>
    </p:bldLst>
  </p:timing>
</p:sld>
</file>

<file path=ppt/theme/theme1.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Times"/>
        <a:ea typeface="Times"/>
        <a:cs typeface="Times"/>
      </a:majorFont>
      <a:minorFont>
        <a:latin typeface="Times"/>
        <a:ea typeface="Times"/>
        <a:cs typeface="Times"/>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C6E6E9"/>
        </a:solidFill>
        <a:ln w="12700" cap="flat">
          <a:solidFill>
            <a:srgbClr val="000000"/>
          </a:solidFill>
          <a:prstDash val="solid"/>
          <a:miter lim="400000"/>
        </a:ln>
        <a:effectLst/>
      </a:spPr>
      <a:bodyPr rot="0" spcFirstLastPara="1" vertOverflow="overflow" horzOverflow="overflow" vert="horz" wrap="square" lIns="38100" tIns="38100" rIns="38100" bIns="38100" numCol="1" spcCol="38100" rtlCol="0" anchor="ctr">
        <a:spAutoFit/>
      </a:bodyPr>
      <a:lstStyle>
        <a:defPPr marL="0" marR="0" indent="0" algn="ctr" defTabSz="647700" rtl="0" fontAlgn="auto" latinLnBrk="1" hangingPunct="0">
          <a:lnSpc>
            <a:spcPts val="1900"/>
          </a:lnSpc>
          <a:spcBef>
            <a:spcPts val="0"/>
          </a:spcBef>
          <a:spcAft>
            <a:spcPts val="0"/>
          </a:spcAft>
          <a:buClrTx/>
          <a:buSzTx/>
          <a:buFontTx/>
          <a:buNone/>
          <a:tabLst>
            <a:tab pos="508000" algn="l"/>
            <a:tab pos="1016000" algn="l"/>
            <a:tab pos="1511300" algn="l"/>
            <a:tab pos="2019300" algn="l"/>
            <a:tab pos="2527300" algn="l"/>
            <a:tab pos="3035300" algn="l"/>
            <a:tab pos="3543300" algn="l"/>
            <a:tab pos="4051300" algn="l"/>
            <a:tab pos="4546600" algn="l"/>
            <a:tab pos="5054600" algn="l"/>
            <a:tab pos="5562600" algn="l"/>
            <a:tab pos="6070600" algn="l"/>
          </a:tabLst>
          <a:defRPr kumimoji="0" sz="1600" b="0" i="0" u="none" strike="noStrike" cap="none" spc="0" normalizeH="0" baseline="0">
            <a:ln>
              <a:noFill/>
            </a:ln>
            <a:solidFill>
              <a:srgbClr val="000000"/>
            </a:solidFill>
            <a:effectLst>
              <a:outerShdw blurRad="38100" dist="12700" dir="5400000" rotWithShape="0">
                <a:srgbClr val="000000">
                  <a:alpha val="50000"/>
                </a:srgbClr>
              </a:outerShdw>
            </a:effectLst>
            <a:uFillTx/>
            <a:latin typeface="+mn-lt"/>
            <a:ea typeface="+mn-ea"/>
            <a:cs typeface="+mn-cs"/>
            <a:sym typeface="Time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rgbClr val="000000"/>
          </a:solidFill>
          <a:prstDash val="solid"/>
          <a:miter lim="4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647700" rtl="0" fontAlgn="auto" latinLnBrk="1" hangingPunct="0">
          <a:lnSpc>
            <a:spcPts val="1900"/>
          </a:lnSpc>
          <a:spcBef>
            <a:spcPts val="0"/>
          </a:spcBef>
          <a:spcAft>
            <a:spcPts val="0"/>
          </a:spcAft>
          <a:buClrTx/>
          <a:buSzTx/>
          <a:buFontTx/>
          <a:buNone/>
          <a:tabLst>
            <a:tab pos="508000" algn="l"/>
            <a:tab pos="1016000" algn="l"/>
            <a:tab pos="1511300" algn="l"/>
            <a:tab pos="2019300" algn="l"/>
            <a:tab pos="2527300" algn="l"/>
            <a:tab pos="3035300" algn="l"/>
            <a:tab pos="3543300" algn="l"/>
            <a:tab pos="4051300" algn="l"/>
            <a:tab pos="4546600" algn="l"/>
            <a:tab pos="5054600" algn="l"/>
            <a:tab pos="5562600" algn="l"/>
            <a:tab pos="6070600" algn="l"/>
          </a:tabLst>
          <a:defRPr kumimoji="0" sz="1600" b="0" i="0" u="none" strike="noStrike" cap="none" spc="0" normalizeH="0" baseline="0">
            <a:ln>
              <a:noFill/>
            </a:ln>
            <a:solidFill>
              <a:srgbClr val="000000"/>
            </a:solidFill>
            <a:effectLst/>
            <a:uFillTx/>
            <a:latin typeface="+mn-lt"/>
            <a:ea typeface="+mn-ea"/>
            <a:cs typeface="+mn-cs"/>
            <a:sym typeface="Time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Times"/>
        <a:ea typeface="Times"/>
        <a:cs typeface="Times"/>
      </a:majorFont>
      <a:minorFont>
        <a:latin typeface="Times"/>
        <a:ea typeface="Times"/>
        <a:cs typeface="Times"/>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C6E6E9"/>
        </a:solidFill>
        <a:ln w="12700" cap="flat">
          <a:solidFill>
            <a:srgbClr val="000000"/>
          </a:solidFill>
          <a:prstDash val="solid"/>
          <a:miter lim="400000"/>
        </a:ln>
        <a:effectLst/>
      </a:spPr>
      <a:bodyPr rot="0" spcFirstLastPara="1" vertOverflow="overflow" horzOverflow="overflow" vert="horz" wrap="square" lIns="38100" tIns="38100" rIns="38100" bIns="38100" numCol="1" spcCol="38100" rtlCol="0" anchor="ctr">
        <a:spAutoFit/>
      </a:bodyPr>
      <a:lstStyle>
        <a:defPPr marL="0" marR="0" indent="0" algn="ctr" defTabSz="647700" rtl="0" fontAlgn="auto" latinLnBrk="1" hangingPunct="0">
          <a:lnSpc>
            <a:spcPts val="1900"/>
          </a:lnSpc>
          <a:spcBef>
            <a:spcPts val="0"/>
          </a:spcBef>
          <a:spcAft>
            <a:spcPts val="0"/>
          </a:spcAft>
          <a:buClrTx/>
          <a:buSzTx/>
          <a:buFontTx/>
          <a:buNone/>
          <a:tabLst>
            <a:tab pos="508000" algn="l"/>
            <a:tab pos="1016000" algn="l"/>
            <a:tab pos="1511300" algn="l"/>
            <a:tab pos="2019300" algn="l"/>
            <a:tab pos="2527300" algn="l"/>
            <a:tab pos="3035300" algn="l"/>
            <a:tab pos="3543300" algn="l"/>
            <a:tab pos="4051300" algn="l"/>
            <a:tab pos="4546600" algn="l"/>
            <a:tab pos="5054600" algn="l"/>
            <a:tab pos="5562600" algn="l"/>
            <a:tab pos="6070600" algn="l"/>
          </a:tabLst>
          <a:defRPr kumimoji="0" sz="1600" b="0" i="0" u="none" strike="noStrike" cap="none" spc="0" normalizeH="0" baseline="0">
            <a:ln>
              <a:noFill/>
            </a:ln>
            <a:solidFill>
              <a:srgbClr val="000000"/>
            </a:solidFill>
            <a:effectLst>
              <a:outerShdw blurRad="38100" dist="12700" dir="5400000" rotWithShape="0">
                <a:srgbClr val="000000">
                  <a:alpha val="50000"/>
                </a:srgbClr>
              </a:outerShdw>
            </a:effectLst>
            <a:uFillTx/>
            <a:latin typeface="+mn-lt"/>
            <a:ea typeface="+mn-ea"/>
            <a:cs typeface="+mn-cs"/>
            <a:sym typeface="Time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rgbClr val="000000"/>
          </a:solidFill>
          <a:prstDash val="solid"/>
          <a:miter lim="4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647700" rtl="0" fontAlgn="auto" latinLnBrk="1" hangingPunct="0">
          <a:lnSpc>
            <a:spcPts val="1900"/>
          </a:lnSpc>
          <a:spcBef>
            <a:spcPts val="0"/>
          </a:spcBef>
          <a:spcAft>
            <a:spcPts val="0"/>
          </a:spcAft>
          <a:buClrTx/>
          <a:buSzTx/>
          <a:buFontTx/>
          <a:buNone/>
          <a:tabLst>
            <a:tab pos="508000" algn="l"/>
            <a:tab pos="1016000" algn="l"/>
            <a:tab pos="1511300" algn="l"/>
            <a:tab pos="2019300" algn="l"/>
            <a:tab pos="2527300" algn="l"/>
            <a:tab pos="3035300" algn="l"/>
            <a:tab pos="3543300" algn="l"/>
            <a:tab pos="4051300" algn="l"/>
            <a:tab pos="4546600" algn="l"/>
            <a:tab pos="5054600" algn="l"/>
            <a:tab pos="5562600" algn="l"/>
            <a:tab pos="6070600" algn="l"/>
          </a:tabLst>
          <a:defRPr kumimoji="0" sz="1600" b="0" i="0" u="none" strike="noStrike" cap="none" spc="0" normalizeH="0" baseline="0">
            <a:ln>
              <a:noFill/>
            </a:ln>
            <a:solidFill>
              <a:srgbClr val="000000"/>
            </a:solidFill>
            <a:effectLst/>
            <a:uFillTx/>
            <a:latin typeface="+mn-lt"/>
            <a:ea typeface="+mn-ea"/>
            <a:cs typeface="+mn-cs"/>
            <a:sym typeface="Time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126</TotalTime>
  <Words>1040</Words>
  <Application>Microsoft Office PowerPoint</Application>
  <PresentationFormat>Custom</PresentationFormat>
  <Paragraphs>81</Paragraphs>
  <Slides>4</Slides>
  <Notes>4</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vt:i4>
      </vt:variant>
    </vt:vector>
  </HeadingPairs>
  <TitlesOfParts>
    <vt:vector size="10" baseType="lpstr">
      <vt:lpstr>Arial</vt:lpstr>
      <vt:lpstr>Arial Black</vt:lpstr>
      <vt:lpstr>Helvetica</vt:lpstr>
      <vt:lpstr>Lucida Grande</vt:lpstr>
      <vt:lpstr>Times</vt:lpstr>
      <vt:lpstr>White</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Beattie, William R.</dc:creator>
  <cp:lastModifiedBy>Microsoft account</cp:lastModifiedBy>
  <cp:revision>33</cp:revision>
  <dcterms:modified xsi:type="dcterms:W3CDTF">2020-06-11T11:32:13Z</dcterms:modified>
</cp:coreProperties>
</file>