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68" r:id="rId2"/>
    <p:sldId id="269" r:id="rId3"/>
    <p:sldId id="270" r:id="rId4"/>
    <p:sldId id="271" r:id="rId5"/>
  </p:sldIdLst>
  <p:sldSz cx="13004800" cy="9753600"/>
  <p:notesSz cx="6858000" cy="9144000"/>
  <p:defaultTextStyle>
    <a:lvl1pPr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1pPr>
    <a:lvl2pPr indent="3429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2pPr>
    <a:lvl3pPr indent="6858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3pPr>
    <a:lvl4pPr indent="10287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4pPr>
    <a:lvl5pPr indent="13716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5pPr>
    <a:lvl6pPr indent="17145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6pPr>
    <a:lvl7pPr indent="20574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7pPr>
    <a:lvl8pPr indent="24003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8pPr>
    <a:lvl9pPr indent="2743200" algn="ctr" defTabSz="647700">
      <a:lnSpc>
        <a:spcPts val="19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600">
        <a:latin typeface="+mn-lt"/>
        <a:ea typeface="+mn-ea"/>
        <a:cs typeface="+mn-cs"/>
        <a:sym typeface="Time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83" autoAdjust="0"/>
  </p:normalViewPr>
  <p:slideViewPr>
    <p:cSldViewPr>
      <p:cViewPr varScale="1">
        <p:scale>
          <a:sx n="44" d="100"/>
          <a:sy n="44" d="100"/>
        </p:scale>
        <p:origin x="1602" y="270"/>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hape 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 name="Shape 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063816534"/>
      </p:ext>
    </p:extLst>
  </p:cSld>
  <p:clrMap bg1="lt1" tx1="dk1" bg2="lt2" tx2="dk2" accent1="accent1" accent2="accent2" accent3="accent3" accent4="accent4" accent5="accent5" accent6="accent6" hlink="hlink" folHlink="folHlink"/>
  <p:notesStyle>
    <a:lvl1pPr defTabSz="647700">
      <a:defRPr sz="2200">
        <a:latin typeface="Lucida Grande"/>
        <a:ea typeface="Lucida Grande"/>
        <a:cs typeface="Lucida Grande"/>
        <a:sym typeface="Lucida Grande"/>
      </a:defRPr>
    </a:lvl1pPr>
    <a:lvl2pPr indent="228600" defTabSz="647700">
      <a:defRPr sz="2200">
        <a:latin typeface="Lucida Grande"/>
        <a:ea typeface="Lucida Grande"/>
        <a:cs typeface="Lucida Grande"/>
        <a:sym typeface="Lucida Grande"/>
      </a:defRPr>
    </a:lvl2pPr>
    <a:lvl3pPr indent="457200" defTabSz="647700">
      <a:defRPr sz="2200">
        <a:latin typeface="Lucida Grande"/>
        <a:ea typeface="Lucida Grande"/>
        <a:cs typeface="Lucida Grande"/>
        <a:sym typeface="Lucida Grande"/>
      </a:defRPr>
    </a:lvl3pPr>
    <a:lvl4pPr indent="685800" defTabSz="647700">
      <a:defRPr sz="2200">
        <a:latin typeface="Lucida Grande"/>
        <a:ea typeface="Lucida Grande"/>
        <a:cs typeface="Lucida Grande"/>
        <a:sym typeface="Lucida Grande"/>
      </a:defRPr>
    </a:lvl4pPr>
    <a:lvl5pPr indent="914400" defTabSz="647700">
      <a:defRPr sz="2200">
        <a:latin typeface="Lucida Grande"/>
        <a:ea typeface="Lucida Grande"/>
        <a:cs typeface="Lucida Grande"/>
        <a:sym typeface="Lucida Grande"/>
      </a:defRPr>
    </a:lvl5pPr>
    <a:lvl6pPr indent="1143000" defTabSz="647700">
      <a:defRPr sz="2200">
        <a:latin typeface="Lucida Grande"/>
        <a:ea typeface="Lucida Grande"/>
        <a:cs typeface="Lucida Grande"/>
        <a:sym typeface="Lucida Grande"/>
      </a:defRPr>
    </a:lvl6pPr>
    <a:lvl7pPr indent="1371600" defTabSz="647700">
      <a:defRPr sz="2200">
        <a:latin typeface="Lucida Grande"/>
        <a:ea typeface="Lucida Grande"/>
        <a:cs typeface="Lucida Grande"/>
        <a:sym typeface="Lucida Grande"/>
      </a:defRPr>
    </a:lvl7pPr>
    <a:lvl8pPr indent="1600200" defTabSz="647700">
      <a:defRPr sz="2200">
        <a:latin typeface="Lucida Grande"/>
        <a:ea typeface="Lucida Grande"/>
        <a:cs typeface="Lucida Grande"/>
        <a:sym typeface="Lucida Grande"/>
      </a:defRPr>
    </a:lvl8pPr>
    <a:lvl9pPr indent="1828800" defTabSz="6477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Kx9iIEMV878&amp;feature=youtu.b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_eK4UHjhNLc&amp;feature=youtu.b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pPr lvl="0"/>
            <a:endParaRPr/>
          </a:p>
        </p:txBody>
      </p:sp>
      <p:sp>
        <p:nvSpPr>
          <p:cNvPr id="197" name="Shape 197"/>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smtClean="0">
                <a:uFill>
                  <a:solidFill>
                    <a:srgbClr val="FFFFFF"/>
                  </a:solidFill>
                </a:uFill>
                <a:latin typeface="Arial"/>
                <a:ea typeface="Arial"/>
                <a:cs typeface="Arial"/>
                <a:sym typeface="Arial"/>
              </a:rPr>
              <a:t>Meanwhile </a:t>
            </a:r>
            <a:r>
              <a:rPr sz="2200" dirty="0">
                <a:uFill>
                  <a:solidFill>
                    <a:srgbClr val="FFFFFF"/>
                  </a:solidFill>
                </a:uFill>
                <a:latin typeface="Arial"/>
                <a:ea typeface="Arial"/>
                <a:cs typeface="Arial"/>
                <a:sym typeface="Arial"/>
              </a:rPr>
              <a:t>the rights for African Americans to vote still didn’t exist in large parts of the South.  In 1964 CORE and SNCC workers in the South began registering as many African Americans as they could to vote.  They hoped their work would gain national attention like the protests in Albany and Birmingham.  This would put pressure on Congress to pass a voter rights act.  They focused on Mississippi and it was called Freedom Summer.  The KKK held rallies to intimidate the volunteers.  In August FBI agents found the bodies of three civil rights workers.  Civil rights leaders reported three deaths, 35 shootings, 30 fire bombings and 80 mob attacks.  A thousand volunteers were arrested.</a:t>
            </a:r>
          </a:p>
        </p:txBody>
      </p:sp>
    </p:spTree>
    <p:extLst>
      <p:ext uri="{BB962C8B-B14F-4D97-AF65-F5344CB8AC3E}">
        <p14:creationId xmlns:p14="http://schemas.microsoft.com/office/powerpoint/2010/main" val="138812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pPr lvl="0"/>
            <a:endParaRPr/>
          </a:p>
        </p:txBody>
      </p:sp>
      <p:sp>
        <p:nvSpPr>
          <p:cNvPr id="211" name="Shape 211"/>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An embedded link to a 2:44 minute Freedom Summer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 begins here.</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Mac users, click the black circle to open browser and video 2:44 minute Freedom Summer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a:t>
            </a:r>
          </a:p>
          <a:p>
            <a:pPr marR="57799" lvl="0" defTabSz="1295400">
              <a:spcBef>
                <a:spcPts val="700"/>
              </a:spcBef>
              <a:buClr>
                <a:srgbClr val="FFFFFF"/>
              </a:buClr>
              <a:defRPr sz="1800"/>
            </a:pPr>
            <a:r>
              <a:rPr sz="2200" b="1" dirty="0">
                <a:uFill>
                  <a:solidFill>
                    <a:srgbClr val="FFFFFF"/>
                  </a:solidFill>
                </a:uFill>
                <a:latin typeface="Arial"/>
                <a:ea typeface="Arial"/>
                <a:cs typeface="Arial"/>
                <a:sym typeface="Arial"/>
              </a:rPr>
              <a:t>Original Link:</a:t>
            </a:r>
            <a:r>
              <a:rPr sz="2200" dirty="0">
                <a:uFill>
                  <a:solidFill>
                    <a:srgbClr val="FFFFFF"/>
                  </a:solidFill>
                </a:uFill>
                <a:latin typeface="Arial"/>
                <a:ea typeface="Arial"/>
                <a:cs typeface="Arial"/>
                <a:sym typeface="Arial"/>
              </a:rPr>
              <a:t> </a:t>
            </a:r>
            <a:r>
              <a:rPr sz="2200" dirty="0">
                <a:uFill>
                  <a:solidFill>
                    <a:srgbClr val="0C2EAD"/>
                  </a:solidFill>
                </a:uFill>
                <a:latin typeface="Arial"/>
                <a:ea typeface="Arial"/>
                <a:cs typeface="Arial"/>
                <a:sym typeface="Arial"/>
                <a:hlinkClick r:id="rId3"/>
              </a:rPr>
              <a:t>https://www.youtube.com/watch?v=Kx9iIEMV878&amp;feature=youtu.be</a:t>
            </a:r>
            <a:r>
              <a:rPr sz="2200" dirty="0">
                <a:uFill>
                  <a:solidFill>
                    <a:srgbClr val="FFFFFF"/>
                  </a:solidFill>
                </a:uFill>
                <a:latin typeface="Arial"/>
                <a:ea typeface="Arial"/>
                <a:cs typeface="Arial"/>
                <a:sym typeface="Arial"/>
              </a:rPr>
              <a:t> </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Meanwhile the rights for African Americans to vote still didn’t exist in large parts of the South.  In 1964 CORE and SNCC workers in the South began registering as many African Americans as they could to vote.  They hoped their work would gain national attention like the protests in Albany and Birmingham.  This would put pressure on Congress to pass a voter rights act.  They focused on Mississippi and it was called Freedom Summer.  The KKK held rallies to intimidate the volunteers.  In August FBI agents found the bodies of three civil rights workers.  Civil rights leaders reported three deaths, 35 shootings, 30 fire bombings and 80 mob attacks.  A thousand volunteers were arrested.</a:t>
            </a:r>
          </a:p>
        </p:txBody>
      </p:sp>
    </p:spTree>
    <p:extLst>
      <p:ext uri="{BB962C8B-B14F-4D97-AF65-F5344CB8AC3E}">
        <p14:creationId xmlns:p14="http://schemas.microsoft.com/office/powerpoint/2010/main" val="697030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pPr lvl="0"/>
            <a:endParaRPr/>
          </a:p>
        </p:txBody>
      </p:sp>
      <p:sp>
        <p:nvSpPr>
          <p:cNvPr id="223" name="Shape 223"/>
          <p:cNvSpPr>
            <a:spLocks noGrp="1"/>
          </p:cNvSpPr>
          <p:nvPr>
            <p:ph type="body" sz="quarter" idx="1"/>
          </p:nvPr>
        </p:nvSpPr>
        <p:spPr>
          <a:prstGeom prst="rect">
            <a:avLst/>
          </a:prstGeom>
        </p:spPr>
        <p:txBody>
          <a:bodyPr/>
          <a:lstStyle>
            <a:lvl1pPr marR="57799" defTabSz="1295400">
              <a:spcBef>
                <a:spcPts val="700"/>
              </a:spcBef>
              <a:buClr>
                <a:srgbClr val="FFFFFF"/>
              </a:buClr>
              <a:defRPr>
                <a:uFill>
                  <a:solidFill>
                    <a:srgbClr val="FFFFFF"/>
                  </a:solidFill>
                </a:uFill>
                <a:latin typeface="Arial"/>
                <a:ea typeface="Arial"/>
                <a:cs typeface="Arial"/>
                <a:sym typeface="Arial"/>
              </a:defRPr>
            </a:lvl1pPr>
          </a:lstStyle>
          <a:p>
            <a:pPr lvl="0">
              <a:defRPr sz="1800">
                <a:uFillTx/>
              </a:defRPr>
            </a:pPr>
            <a:r>
              <a:rPr sz="2200" dirty="0">
                <a:uFill>
                  <a:solidFill>
                    <a:srgbClr val="FFFFFF"/>
                  </a:solidFill>
                </a:uFill>
              </a:rPr>
              <a:t>At the beginning of 1964, the SCLC and </a:t>
            </a:r>
            <a:r>
              <a:rPr sz="2200" dirty="0" smtClean="0">
                <a:uFill>
                  <a:solidFill>
                    <a:srgbClr val="FFFFFF"/>
                  </a:solidFill>
                </a:uFill>
              </a:rPr>
              <a:t>SN</a:t>
            </a:r>
            <a:r>
              <a:rPr lang="en-US" sz="2200" dirty="0" smtClean="0">
                <a:uFill>
                  <a:solidFill>
                    <a:srgbClr val="FFFFFF"/>
                  </a:solidFill>
                </a:uFill>
              </a:rPr>
              <a:t>CC</a:t>
            </a:r>
            <a:r>
              <a:rPr sz="2200" dirty="0" smtClean="0">
                <a:uFill>
                  <a:solidFill>
                    <a:srgbClr val="FFFFFF"/>
                  </a:solidFill>
                </a:uFill>
              </a:rPr>
              <a:t> </a:t>
            </a:r>
            <a:r>
              <a:rPr sz="2200" dirty="0">
                <a:uFill>
                  <a:solidFill>
                    <a:srgbClr val="FFFFFF"/>
                  </a:solidFill>
                </a:uFill>
              </a:rPr>
              <a:t>had been working to register voters. 2,000 African American demonstrators had been arrested.  After one demonstrator named Jimmy Lee Jackson was shot and killed MLK responded by announcing a 50 mile protest march from Selma to Montgomery, the state capital, of Alabama. Again Television cameras were there to capture the scene.  CLICK</a:t>
            </a:r>
          </a:p>
        </p:txBody>
      </p:sp>
    </p:spTree>
    <p:extLst>
      <p:ext uri="{BB962C8B-B14F-4D97-AF65-F5344CB8AC3E}">
        <p14:creationId xmlns:p14="http://schemas.microsoft.com/office/powerpoint/2010/main" val="95058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pPr lvl="0"/>
            <a:endParaRPr/>
          </a:p>
        </p:txBody>
      </p:sp>
      <p:sp>
        <p:nvSpPr>
          <p:cNvPr id="237" name="Shape 237"/>
          <p:cNvSpPr>
            <a:spLocks noGrp="1"/>
          </p:cNvSpPr>
          <p:nvPr>
            <p:ph type="body" sz="quarter" idx="1"/>
          </p:nvPr>
        </p:nvSpPr>
        <p:spPr>
          <a:prstGeom prst="rect">
            <a:avLst/>
          </a:prstGeom>
        </p:spPr>
        <p:txBody>
          <a:bodyPr/>
          <a:lstStyle/>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An embedded link to a 4:51 minute Selma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 begins here.</a:t>
            </a: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Mac users, click the black circle to open browser and video 4:51 minute Selma </a:t>
            </a:r>
            <a:r>
              <a:rPr sz="2200" dirty="0" smtClean="0">
                <a:uFill>
                  <a:solidFill>
                    <a:srgbClr val="FFFFFF"/>
                  </a:solidFill>
                </a:uFill>
                <a:latin typeface="Arial"/>
                <a:ea typeface="Arial"/>
                <a:cs typeface="Arial"/>
                <a:sym typeface="Arial"/>
              </a:rPr>
              <a:t>You</a:t>
            </a:r>
            <a:r>
              <a:rPr lang="en-US" sz="2200" dirty="0" smtClean="0">
                <a:uFill>
                  <a:solidFill>
                    <a:srgbClr val="FFFFFF"/>
                  </a:solidFill>
                </a:uFill>
                <a:latin typeface="Arial"/>
                <a:ea typeface="Arial"/>
                <a:cs typeface="Arial"/>
                <a:sym typeface="Arial"/>
              </a:rPr>
              <a:t>T</a:t>
            </a:r>
            <a:r>
              <a:rPr sz="2200" dirty="0" smtClean="0">
                <a:uFill>
                  <a:solidFill>
                    <a:srgbClr val="FFFFFF"/>
                  </a:solidFill>
                </a:uFill>
                <a:latin typeface="Arial"/>
                <a:ea typeface="Arial"/>
                <a:cs typeface="Arial"/>
                <a:sym typeface="Arial"/>
              </a:rPr>
              <a:t>ube </a:t>
            </a:r>
            <a:r>
              <a:rPr sz="2200" dirty="0">
                <a:uFill>
                  <a:solidFill>
                    <a:srgbClr val="FFFFFF"/>
                  </a:solidFill>
                </a:uFill>
                <a:latin typeface="Arial"/>
                <a:ea typeface="Arial"/>
                <a:cs typeface="Arial"/>
                <a:sym typeface="Arial"/>
              </a:rPr>
              <a:t>video clip.</a:t>
            </a:r>
          </a:p>
          <a:p>
            <a:pPr marR="57799" lvl="0" defTabSz="1295400">
              <a:spcBef>
                <a:spcPts val="700"/>
              </a:spcBef>
              <a:buClr>
                <a:srgbClr val="FFFFFF"/>
              </a:buClr>
              <a:defRPr sz="1800"/>
            </a:pPr>
            <a:r>
              <a:rPr sz="2200" b="1" dirty="0">
                <a:uFill>
                  <a:solidFill>
                    <a:srgbClr val="FFFFFF"/>
                  </a:solidFill>
                </a:uFill>
                <a:latin typeface="Arial"/>
                <a:ea typeface="Arial"/>
                <a:cs typeface="Arial"/>
                <a:sym typeface="Arial"/>
              </a:rPr>
              <a:t>Original Link:</a:t>
            </a:r>
            <a:r>
              <a:rPr sz="2200" dirty="0">
                <a:uFill>
                  <a:solidFill>
                    <a:srgbClr val="FFFFFF"/>
                  </a:solidFill>
                </a:uFill>
                <a:latin typeface="Arial"/>
                <a:ea typeface="Arial"/>
                <a:cs typeface="Arial"/>
                <a:sym typeface="Arial"/>
              </a:rPr>
              <a:t> </a:t>
            </a:r>
            <a:r>
              <a:rPr sz="2200" dirty="0">
                <a:uFill>
                  <a:solidFill>
                    <a:srgbClr val="0C2CA7"/>
                  </a:solidFill>
                </a:uFill>
                <a:latin typeface="Arial"/>
                <a:ea typeface="Arial"/>
                <a:cs typeface="Arial"/>
                <a:sym typeface="Arial"/>
                <a:hlinkClick r:id="rId3"/>
              </a:rPr>
              <a:t>https://www.youtube.com/watch?v=_eK4UHjhNLc&amp;feature=youtu.be</a:t>
            </a:r>
            <a:r>
              <a:rPr sz="2200" dirty="0">
                <a:uFill>
                  <a:solidFill>
                    <a:srgbClr val="FFFFFF"/>
                  </a:solidFill>
                </a:uFill>
                <a:latin typeface="Arial"/>
                <a:ea typeface="Arial"/>
                <a:cs typeface="Arial"/>
                <a:sym typeface="Arial"/>
              </a:rPr>
              <a:t> </a:t>
            </a:r>
          </a:p>
          <a:p>
            <a:pPr marR="57799" lvl="0" defTabSz="1295400">
              <a:spcBef>
                <a:spcPts val="700"/>
              </a:spcBef>
              <a:buClr>
                <a:srgbClr val="FFFFFF"/>
              </a:buClr>
              <a:defRPr sz="1800"/>
            </a:pPr>
            <a:endParaRPr sz="2200" dirty="0">
              <a:uFill>
                <a:solidFill>
                  <a:srgbClr val="FFFFFF"/>
                </a:solidFill>
              </a:uFill>
              <a:latin typeface="Arial"/>
              <a:ea typeface="Arial"/>
              <a:cs typeface="Arial"/>
              <a:sym typeface="Arial"/>
            </a:endParaRPr>
          </a:p>
          <a:p>
            <a:pPr marR="57799" lvl="0" defTabSz="1295400">
              <a:spcBef>
                <a:spcPts val="700"/>
              </a:spcBef>
              <a:buClr>
                <a:srgbClr val="FFFFFF"/>
              </a:buClr>
              <a:defRPr sz="1800"/>
            </a:pPr>
            <a:r>
              <a:rPr sz="2200" dirty="0">
                <a:uFill>
                  <a:solidFill>
                    <a:srgbClr val="FFFFFF"/>
                  </a:solidFill>
                </a:uFill>
                <a:latin typeface="Arial"/>
                <a:ea typeface="Arial"/>
                <a:cs typeface="Arial"/>
                <a:sym typeface="Arial"/>
              </a:rPr>
              <a:t>At the beginning of 1964, the SCLC and </a:t>
            </a:r>
            <a:r>
              <a:rPr sz="2200" dirty="0" smtClean="0">
                <a:uFill>
                  <a:solidFill>
                    <a:srgbClr val="FFFFFF"/>
                  </a:solidFill>
                </a:uFill>
                <a:latin typeface="Arial"/>
                <a:ea typeface="Arial"/>
                <a:cs typeface="Arial"/>
                <a:sym typeface="Arial"/>
              </a:rPr>
              <a:t>SN</a:t>
            </a:r>
            <a:r>
              <a:rPr lang="en-US" sz="2200" dirty="0" smtClean="0">
                <a:uFill>
                  <a:solidFill>
                    <a:srgbClr val="FFFFFF"/>
                  </a:solidFill>
                </a:uFill>
                <a:latin typeface="Arial"/>
                <a:ea typeface="Arial"/>
                <a:cs typeface="Arial"/>
                <a:sym typeface="Arial"/>
              </a:rPr>
              <a:t>C</a:t>
            </a:r>
            <a:r>
              <a:rPr sz="2200" dirty="0" smtClean="0">
                <a:uFill>
                  <a:solidFill>
                    <a:srgbClr val="FFFFFF"/>
                  </a:solidFill>
                </a:uFill>
                <a:latin typeface="Arial"/>
                <a:ea typeface="Arial"/>
                <a:cs typeface="Arial"/>
                <a:sym typeface="Arial"/>
              </a:rPr>
              <a:t>C </a:t>
            </a:r>
            <a:r>
              <a:rPr sz="2200" dirty="0">
                <a:uFill>
                  <a:solidFill>
                    <a:srgbClr val="FFFFFF"/>
                  </a:solidFill>
                </a:uFill>
                <a:latin typeface="Arial"/>
                <a:ea typeface="Arial"/>
                <a:cs typeface="Arial"/>
                <a:sym typeface="Arial"/>
              </a:rPr>
              <a:t>had been working to register voters. 2,000 African American demonstrators had been arrested.  After one demonstrator named Jimmy Lee Jackson was shot and killed MLK responded by announcing a 50 mile protest march from Selma to Montgomery, the state capital, of Alabama. Again Television cameras were there to capture the scene.  CLICK</a:t>
            </a:r>
          </a:p>
        </p:txBody>
      </p:sp>
    </p:spTree>
    <p:extLst>
      <p:ext uri="{BB962C8B-B14F-4D97-AF65-F5344CB8AC3E}">
        <p14:creationId xmlns:p14="http://schemas.microsoft.com/office/powerpoint/2010/main" val="726820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ster #6">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65100" y="-254000"/>
            <a:ext cx="13182600" cy="10350500"/>
          </a:xfrm>
          <a:prstGeom prst="rect">
            <a:avLst/>
          </a:prstGeom>
          <a:solidFill>
            <a:srgbClr val="C0C0C0"/>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1pPr>
      <a:lvl2pPr indent="2286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2pPr>
      <a:lvl3pPr indent="4572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3pPr>
      <a:lvl4pPr indent="6858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4pPr>
      <a:lvl5pPr indent="9144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5pPr>
      <a:lvl6pPr indent="11430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6pPr>
      <a:lvl7pPr indent="13716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7pPr>
      <a:lvl8pPr indent="16002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8pPr>
      <a:lvl9pPr indent="1828800" algn="ctr" defTabSz="647700">
        <a:lnSpc>
          <a:spcPts val="7400"/>
        </a:lnSpc>
        <a:spcBef>
          <a:spcPts val="300"/>
        </a:spcBef>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6200">
          <a:latin typeface="+mn-lt"/>
          <a:ea typeface="+mn-ea"/>
          <a:cs typeface="+mn-cs"/>
          <a:sym typeface="Times"/>
        </a:defRPr>
      </a:lvl9pPr>
    </p:titleStyle>
    <p:bodyStyle>
      <a:lvl1pPr marL="355600" indent="-355600"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1pPr>
      <a:lvl2pPr marL="824831" indent="-367631"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2pPr>
      <a:lvl3pPr marL="1233283" indent="-318883"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3pPr>
      <a:lvl4pPr marL="1790700" indent="-419100" defTabSz="647700">
        <a:lnSpc>
          <a:spcPts val="5300"/>
        </a:lnSpc>
        <a:spcBef>
          <a:spcPts val="1100"/>
        </a:spcBef>
        <a:buSzPct val="100000"/>
        <a:buChar char="•"/>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4pPr>
      <a:lvl5pPr indent="18288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5pPr>
      <a:lvl6pPr indent="21844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6pPr>
      <a:lvl7pPr indent="25400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7pPr>
      <a:lvl8pPr indent="28956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8pPr>
      <a:lvl9pPr indent="3251200" defTabSz="647700">
        <a:lnSpc>
          <a:spcPts val="5300"/>
        </a:lnSpc>
        <a:spcBef>
          <a:spcPts val="1100"/>
        </a:spcBef>
        <a:tabLst>
          <a:tab pos="431800" algn="l"/>
          <a:tab pos="444500" algn="l"/>
          <a:tab pos="952500" algn="l"/>
          <a:tab pos="1460500" algn="l"/>
          <a:tab pos="1968500" algn="l"/>
          <a:tab pos="2476500" algn="l"/>
          <a:tab pos="2971800" algn="l"/>
          <a:tab pos="3479800" algn="l"/>
          <a:tab pos="3987800" algn="l"/>
          <a:tab pos="4495800" algn="l"/>
          <a:tab pos="5003800" algn="l"/>
          <a:tab pos="5511800" algn="l"/>
          <a:tab pos="6007100" algn="l"/>
        </a:tabLst>
        <a:defRPr sz="4400">
          <a:latin typeface="+mn-lt"/>
          <a:ea typeface="+mn-ea"/>
          <a:cs typeface="+mn-cs"/>
          <a:sym typeface="Times"/>
        </a:defRPr>
      </a:lvl9pPr>
    </p:bodyStyle>
    <p:otherStyle>
      <a:lvl1pPr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1pPr>
      <a:lvl2pPr indent="2286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2pPr>
      <a:lvl3pPr indent="4572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3pPr>
      <a:lvl4pPr indent="6858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4pPr>
      <a:lvl5pPr indent="9144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5pPr>
      <a:lvl6pPr indent="11430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6pPr>
      <a:lvl7pPr indent="13716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7pPr>
      <a:lvl8pPr indent="16002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8pPr>
      <a:lvl9pPr indent="1828800" algn="ctr" defTabSz="647700">
        <a:lnSpc>
          <a:spcPts val="21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Kx9iIEMV878&amp;feature=youtu.be" TargetMode="External"/><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hyperlink" Target="https://www.youtube.com/watch?v=_eK4UHjhNLc&amp;feature=youtu.be"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4.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fs9.tiff"/>
          <p:cNvPicPr/>
          <p:nvPr/>
        </p:nvPicPr>
        <p:blipFill>
          <a:blip r:embed="rId3">
            <a:extLst/>
          </a:blip>
          <a:stretch>
            <a:fillRect/>
          </a:stretch>
        </p:blipFill>
        <p:spPr>
          <a:xfrm>
            <a:off x="0" y="304800"/>
            <a:ext cx="13068300" cy="9145159"/>
          </a:xfrm>
          <a:prstGeom prst="rect">
            <a:avLst/>
          </a:prstGeom>
          <a:ln w="12700">
            <a:miter lim="400000"/>
          </a:ln>
        </p:spPr>
      </p:pic>
      <p:sp>
        <p:nvSpPr>
          <p:cNvPr id="190" name="Shape 190"/>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194" name="Picture 193"/>
          <p:cNvPicPr/>
          <p:nvPr/>
        </p:nvPicPr>
        <p:blipFill>
          <a:blip r:embed="rId4">
            <a:alphaModFix amt="70000"/>
            <a:extLst/>
          </a:blip>
          <a:stretch>
            <a:fillRect/>
          </a:stretch>
        </p:blipFill>
        <p:spPr>
          <a:xfrm>
            <a:off x="114300" y="4000500"/>
            <a:ext cx="4876800" cy="5295900"/>
          </a:xfrm>
          <a:prstGeom prst="rect">
            <a:avLst/>
          </a:prstGeom>
          <a:effectLst>
            <a:outerShdw blurRad="12700" dist="25400" dir="2700000" rotWithShape="0">
              <a:srgbClr val="000000"/>
            </a:outerShdw>
          </a:effectLst>
        </p:spPr>
      </p:pic>
      <p:sp>
        <p:nvSpPr>
          <p:cNvPr id="195" name="Shape 195"/>
          <p:cNvSpPr/>
          <p:nvPr/>
        </p:nvSpPr>
        <p:spPr>
          <a:xfrm>
            <a:off x="-114300" y="4140200"/>
            <a:ext cx="5080000" cy="34336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pPr>
            <a:r>
              <a:rPr lang="en-US" sz="3600" b="1" spc="-116" dirty="0" smtClean="0">
                <a:uFill>
                  <a:solidFill>
                    <a:srgbClr val="FFFFFF"/>
                  </a:solidFill>
                </a:uFill>
                <a:latin typeface="Arial"/>
                <a:ea typeface="Arial"/>
                <a:cs typeface="Arial"/>
                <a:sym typeface="Arial"/>
              </a:rPr>
              <a:t>   </a:t>
            </a:r>
            <a:r>
              <a:rPr sz="3600" b="1" spc="-116" dirty="0" smtClean="0">
                <a:uFill>
                  <a:solidFill>
                    <a:srgbClr val="FFFFFF"/>
                  </a:solidFill>
                </a:uFill>
                <a:latin typeface="Arial"/>
                <a:ea typeface="Arial"/>
                <a:cs typeface="Arial"/>
                <a:sym typeface="Arial"/>
              </a:rPr>
              <a:t>Freedom </a:t>
            </a:r>
            <a:r>
              <a:rPr sz="3600" b="1" spc="-116" dirty="0">
                <a:uFill>
                  <a:solidFill>
                    <a:srgbClr val="FFFFFF"/>
                  </a:solidFill>
                </a:uFill>
                <a:latin typeface="Arial"/>
                <a:ea typeface="Arial"/>
                <a:cs typeface="Arial"/>
                <a:sym typeface="Arial"/>
              </a:rPr>
              <a:t>Summer</a:t>
            </a:r>
            <a:endParaRPr sz="3200" b="1" spc="-98" dirty="0">
              <a:uFill>
                <a:solidFill>
                  <a:srgbClr val="FFFFFF"/>
                </a:solidFill>
              </a:uFill>
              <a:latin typeface="Arial"/>
              <a:ea typeface="Arial"/>
              <a:cs typeface="Arial"/>
              <a:sym typeface="Arial"/>
            </a:endParaRPr>
          </a:p>
          <a:p>
            <a:pPr marL="622300" marR="57799" lvl="1" indent="-279400" algn="l" defTabSz="1295400">
              <a:lnSpc>
                <a:spcPct val="90000"/>
              </a:lnSpc>
              <a:spcBef>
                <a:spcPts val="1300"/>
              </a:spcBef>
              <a:tabLst>
                <a:tab pos="558800" algn="l"/>
                <a:tab pos="1333500" algn="l"/>
              </a:tabLst>
              <a:defRPr sz="1800"/>
            </a:pPr>
            <a:r>
              <a:rPr sz="2800" b="1" dirty="0">
                <a:uFill>
                  <a:solidFill>
                    <a:srgbClr val="FFFFFF"/>
                  </a:solidFill>
                </a:uFill>
                <a:latin typeface="Arial"/>
                <a:ea typeface="Arial"/>
                <a:cs typeface="Arial"/>
                <a:sym typeface="Arial"/>
              </a:rPr>
              <a:t>- </a:t>
            </a:r>
            <a:r>
              <a:rPr sz="2800" dirty="0">
                <a:uFill>
                  <a:solidFill/>
                </a:uFill>
                <a:latin typeface="Arial"/>
                <a:ea typeface="Arial"/>
                <a:cs typeface="Arial"/>
                <a:sym typeface="Arial"/>
              </a:rPr>
              <a:t>attempted to register voters in </a:t>
            </a:r>
            <a:r>
              <a:rPr sz="2800" dirty="0" smtClean="0">
                <a:uFill>
                  <a:solidFill/>
                </a:uFill>
                <a:latin typeface="Arial"/>
                <a:ea typeface="Arial"/>
                <a:cs typeface="Arial"/>
                <a:sym typeface="Arial"/>
              </a:rPr>
              <a:t>M</a:t>
            </a:r>
            <a:r>
              <a:rPr lang="en-US" sz="2800" dirty="0" smtClean="0">
                <a:uFill>
                  <a:solidFill/>
                </a:uFill>
                <a:latin typeface="Arial"/>
                <a:ea typeface="Arial"/>
                <a:cs typeface="Arial"/>
                <a:sym typeface="Arial"/>
              </a:rPr>
              <a:t>ississippi</a:t>
            </a:r>
            <a:endParaRPr sz="2800" dirty="0">
              <a:uFill>
                <a:solidFill/>
              </a:uFill>
              <a:latin typeface="Arial"/>
              <a:ea typeface="Arial"/>
              <a:cs typeface="Arial"/>
              <a:sym typeface="Arial"/>
            </a:endParaRPr>
          </a:p>
          <a:p>
            <a:pPr marL="458772" marR="57799" lvl="1" indent="-115872" algn="l" defTabSz="1295400">
              <a:lnSpc>
                <a:spcPct val="1000"/>
              </a:lnSpc>
              <a:spcBef>
                <a:spcPts val="1300"/>
              </a:spcBef>
              <a:tabLst>
                <a:tab pos="558800" algn="l"/>
                <a:tab pos="1333500" algn="l"/>
              </a:tabLst>
              <a:defRPr sz="1800"/>
            </a:pPr>
            <a:endParaRPr sz="2800" dirty="0">
              <a:uFill>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pPr>
            <a:r>
              <a:rPr sz="2800" dirty="0">
                <a:uFill>
                  <a:solidFill/>
                </a:uFill>
                <a:latin typeface="Arial"/>
                <a:ea typeface="Arial"/>
                <a:cs typeface="Arial"/>
                <a:sym typeface="Arial"/>
              </a:rPr>
              <a:t>- Blacks: 42% population</a:t>
            </a:r>
          </a:p>
          <a:p>
            <a:pPr marL="458772" marR="57799" lvl="1" indent="-115872" algn="l" defTabSz="1295400">
              <a:lnSpc>
                <a:spcPct val="90000"/>
              </a:lnSpc>
              <a:spcBef>
                <a:spcPts val="1300"/>
              </a:spcBef>
              <a:tabLst>
                <a:tab pos="558800" algn="l"/>
                <a:tab pos="1333500" algn="l"/>
              </a:tabLst>
              <a:defRPr sz="1800"/>
            </a:pPr>
            <a:r>
              <a:rPr sz="2800" dirty="0">
                <a:uFill>
                  <a:solidFill/>
                </a:uFill>
                <a:latin typeface="Arial"/>
                <a:ea typeface="Arial"/>
                <a:cs typeface="Arial"/>
                <a:sym typeface="Arial"/>
              </a:rPr>
              <a:t>                5% of voters</a:t>
            </a:r>
          </a:p>
          <a:p>
            <a:pPr marL="458772" marR="57799" lvl="1" indent="-115872" algn="l" defTabSz="1295400">
              <a:lnSpc>
                <a:spcPct val="1000"/>
              </a:lnSpc>
              <a:spcBef>
                <a:spcPts val="1200"/>
              </a:spcBef>
              <a:tabLst>
                <a:tab pos="558800" algn="l"/>
                <a:tab pos="1333500" algn="l"/>
              </a:tabLst>
              <a:defRPr sz="1800"/>
            </a:pPr>
            <a:endParaRPr sz="2800" dirty="0">
              <a:uFill>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pPr>
            <a:r>
              <a:rPr sz="2800" dirty="0">
                <a:uFill>
                  <a:solidFill/>
                </a:uFill>
                <a:latin typeface="Arial"/>
                <a:ea typeface="Arial"/>
                <a:cs typeface="Arial"/>
                <a:sym typeface="Arial"/>
              </a:rPr>
              <a:t>- 3 people murdered by KKK</a:t>
            </a:r>
          </a:p>
        </p:txBody>
      </p:sp>
      <p:grpSp>
        <p:nvGrpSpPr>
          <p:cNvPr id="11" name="Group 10"/>
          <p:cNvGrpSpPr/>
          <p:nvPr/>
        </p:nvGrpSpPr>
        <p:grpSpPr>
          <a:xfrm>
            <a:off x="-152400" y="-152400"/>
            <a:ext cx="14418294" cy="2249457"/>
            <a:chOff x="-25400" y="-762000"/>
            <a:chExt cx="14418294" cy="2249457"/>
          </a:xfrm>
        </p:grpSpPr>
        <p:sp>
          <p:nvSpPr>
            <p:cNvPr id="12"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3" name="Group 231"/>
            <p:cNvGrpSpPr/>
            <p:nvPr/>
          </p:nvGrpSpPr>
          <p:grpSpPr>
            <a:xfrm>
              <a:off x="-1" y="-481044"/>
              <a:ext cx="14392895" cy="1968501"/>
              <a:chOff x="0" y="38102"/>
              <a:chExt cx="14392893" cy="1968500"/>
            </a:xfrm>
          </p:grpSpPr>
          <p:sp>
            <p:nvSpPr>
              <p:cNvPr id="14"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5" name="Shape 230"/>
              <p:cNvSpPr/>
              <p:nvPr/>
            </p:nvSpPr>
            <p:spPr>
              <a:xfrm>
                <a:off x="0" y="3921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childTnLst>
                          </p:cTn>
                        </p:par>
                        <p:par>
                          <p:cTn id="8" fill="hold">
                            <p:stCondLst>
                              <p:cond delay="1000"/>
                            </p:stCondLst>
                            <p:childTnLst>
                              <p:par>
                                <p:cTn id="9" presetID="19" presetClass="entr" presetSubtype="10" fill="hold" grpId="2" nodeType="afterEffect">
                                  <p:stCondLst>
                                    <p:cond delay="0"/>
                                  </p:stCondLst>
                                  <p:iterate type="lt">
                                    <p:tmAbs val="0"/>
                                  </p:iterate>
                                  <p:childTnLst>
                                    <p:set>
                                      <p:cBhvr>
                                        <p:cTn id="10" fill="hold"/>
                                        <p:tgtEl>
                                          <p:spTgt spid="195"/>
                                        </p:tgtEl>
                                        <p:attrNameLst>
                                          <p:attrName>style.visibility</p:attrName>
                                        </p:attrNameLst>
                                      </p:cBhvr>
                                      <p:to>
                                        <p:strVal val="visible"/>
                                      </p:to>
                                    </p:set>
                                    <p:anim calcmode="lin" valueType="num">
                                      <p:cBhvr>
                                        <p:cTn id="11" dur="1000" fill="hold"/>
                                        <p:tgtEl>
                                          <p:spTgt spid="195"/>
                                        </p:tgtEl>
                                        <p:attrNameLst>
                                          <p:attrName>ppt_w</p:attrName>
                                        </p:attrNameLst>
                                      </p:cBhvr>
                                      <p:tavLst>
                                        <p:tav tm="0" fmla="#ppt_w*sin(2.5*pi*$)">
                                          <p:val>
                                            <p:fltVal val="0"/>
                                          </p:val>
                                        </p:tav>
                                        <p:tav tm="100000">
                                          <p:val>
                                            <p:fltVal val="1"/>
                                          </p:val>
                                        </p:tav>
                                      </p:tavLst>
                                    </p:anim>
                                    <p:anim calcmode="lin" valueType="num">
                                      <p:cBhvr>
                                        <p:cTn id="12" dur="1000" fill="hold"/>
                                        <p:tgtEl>
                                          <p:spTgt spid="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animBg="1" advAuto="0"/>
      <p:bldP spid="195"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fs9.tiff"/>
          <p:cNvPicPr/>
          <p:nvPr/>
        </p:nvPicPr>
        <p:blipFill>
          <a:blip r:embed="rId5">
            <a:extLst/>
          </a:blip>
          <a:stretch>
            <a:fillRect/>
          </a:stretch>
        </p:blipFill>
        <p:spPr>
          <a:xfrm>
            <a:off x="0" y="304800"/>
            <a:ext cx="13068300" cy="9145159"/>
          </a:xfrm>
          <a:prstGeom prst="rect">
            <a:avLst/>
          </a:prstGeom>
          <a:ln w="12700">
            <a:miter lim="400000"/>
          </a:ln>
        </p:spPr>
      </p:pic>
      <p:sp>
        <p:nvSpPr>
          <p:cNvPr id="202" name="Shape 202"/>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206" name="Picture 205"/>
          <p:cNvPicPr/>
          <p:nvPr/>
        </p:nvPicPr>
        <p:blipFill>
          <a:blip r:embed="rId6">
            <a:alphaModFix amt="70000"/>
            <a:extLst/>
          </a:blip>
          <a:stretch>
            <a:fillRect/>
          </a:stretch>
        </p:blipFill>
        <p:spPr>
          <a:xfrm>
            <a:off x="114300" y="4000500"/>
            <a:ext cx="4876800" cy="5295900"/>
          </a:xfrm>
          <a:prstGeom prst="rect">
            <a:avLst/>
          </a:prstGeom>
          <a:effectLst>
            <a:outerShdw blurRad="12700" dist="25400" dir="2700000" rotWithShape="0">
              <a:srgbClr val="000000"/>
            </a:outerShdw>
          </a:effectLst>
        </p:spPr>
      </p:pic>
      <p:sp>
        <p:nvSpPr>
          <p:cNvPr id="207" name="Shape 207"/>
          <p:cNvSpPr/>
          <p:nvPr/>
        </p:nvSpPr>
        <p:spPr>
          <a:xfrm>
            <a:off x="-114300" y="4140200"/>
            <a:ext cx="5080000" cy="34336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58772" marR="57799" lvl="0" indent="-458772" algn="l" defTabSz="1295400">
              <a:lnSpc>
                <a:spcPct val="90000"/>
              </a:lnSpc>
              <a:spcBef>
                <a:spcPts val="700"/>
              </a:spcBef>
              <a:tabLst>
                <a:tab pos="558800" algn="l"/>
                <a:tab pos="1333500" algn="l"/>
              </a:tabLst>
              <a:defRPr sz="1800"/>
            </a:pPr>
            <a:r>
              <a:rPr lang="en-US" sz="3600" b="1" spc="-116" dirty="0" smtClean="0">
                <a:uFill>
                  <a:solidFill>
                    <a:srgbClr val="FFFFFF"/>
                  </a:solidFill>
                </a:uFill>
                <a:latin typeface="Arial"/>
                <a:ea typeface="Arial"/>
                <a:cs typeface="Arial"/>
                <a:sym typeface="Arial"/>
              </a:rPr>
              <a:t>   </a:t>
            </a:r>
            <a:r>
              <a:rPr sz="3600" b="1" spc="-116" dirty="0" smtClean="0">
                <a:uFill>
                  <a:solidFill>
                    <a:srgbClr val="FFFFFF"/>
                  </a:solidFill>
                </a:uFill>
                <a:latin typeface="Arial"/>
                <a:ea typeface="Arial"/>
                <a:cs typeface="Arial"/>
                <a:sym typeface="Arial"/>
              </a:rPr>
              <a:t>Freedom </a:t>
            </a:r>
            <a:r>
              <a:rPr sz="3600" b="1" spc="-116" dirty="0">
                <a:uFill>
                  <a:solidFill>
                    <a:srgbClr val="FFFFFF"/>
                  </a:solidFill>
                </a:uFill>
                <a:latin typeface="Arial"/>
                <a:ea typeface="Arial"/>
                <a:cs typeface="Arial"/>
                <a:sym typeface="Arial"/>
              </a:rPr>
              <a:t>Summer</a:t>
            </a:r>
            <a:endParaRPr sz="3200" b="1" spc="-98" dirty="0">
              <a:uFill>
                <a:solidFill>
                  <a:srgbClr val="FFFFFF"/>
                </a:solidFill>
              </a:uFill>
              <a:latin typeface="Arial"/>
              <a:ea typeface="Arial"/>
              <a:cs typeface="Arial"/>
              <a:sym typeface="Arial"/>
            </a:endParaRPr>
          </a:p>
          <a:p>
            <a:pPr marL="622300" marR="57799" lvl="1" indent="-279400" algn="l" defTabSz="1295400">
              <a:lnSpc>
                <a:spcPct val="90000"/>
              </a:lnSpc>
              <a:spcBef>
                <a:spcPts val="1300"/>
              </a:spcBef>
              <a:tabLst>
                <a:tab pos="558800" algn="l"/>
                <a:tab pos="1333500" algn="l"/>
              </a:tabLst>
              <a:defRPr sz="1800"/>
            </a:pPr>
            <a:r>
              <a:rPr sz="2800" b="1" dirty="0">
                <a:uFill>
                  <a:solidFill>
                    <a:srgbClr val="FFFFFF"/>
                  </a:solidFill>
                </a:uFill>
                <a:latin typeface="Arial"/>
                <a:ea typeface="Arial"/>
                <a:cs typeface="Arial"/>
                <a:sym typeface="Arial"/>
              </a:rPr>
              <a:t>- </a:t>
            </a:r>
            <a:r>
              <a:rPr sz="2800" dirty="0">
                <a:uFill>
                  <a:solidFill/>
                </a:uFill>
                <a:latin typeface="Arial"/>
                <a:ea typeface="Arial"/>
                <a:cs typeface="Arial"/>
                <a:sym typeface="Arial"/>
              </a:rPr>
              <a:t>attempted to register voters in MS</a:t>
            </a:r>
          </a:p>
          <a:p>
            <a:pPr marL="458772" marR="57799" lvl="1" indent="-115872" algn="l" defTabSz="1295400">
              <a:lnSpc>
                <a:spcPct val="1000"/>
              </a:lnSpc>
              <a:spcBef>
                <a:spcPts val="1300"/>
              </a:spcBef>
              <a:tabLst>
                <a:tab pos="558800" algn="l"/>
                <a:tab pos="1333500" algn="l"/>
              </a:tabLst>
              <a:defRPr sz="1800"/>
            </a:pPr>
            <a:endParaRPr sz="2800" dirty="0">
              <a:uFill>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pPr>
            <a:r>
              <a:rPr sz="2800" dirty="0">
                <a:uFill>
                  <a:solidFill/>
                </a:uFill>
                <a:latin typeface="Arial"/>
                <a:ea typeface="Arial"/>
                <a:cs typeface="Arial"/>
                <a:sym typeface="Arial"/>
              </a:rPr>
              <a:t>- Blacks: 42% population</a:t>
            </a:r>
          </a:p>
          <a:p>
            <a:pPr marL="458772" marR="57799" lvl="1" indent="-115872" algn="l" defTabSz="1295400">
              <a:lnSpc>
                <a:spcPct val="90000"/>
              </a:lnSpc>
              <a:spcBef>
                <a:spcPts val="1300"/>
              </a:spcBef>
              <a:tabLst>
                <a:tab pos="558800" algn="l"/>
                <a:tab pos="1333500" algn="l"/>
              </a:tabLst>
              <a:defRPr sz="1800"/>
            </a:pPr>
            <a:r>
              <a:rPr sz="2800" dirty="0">
                <a:uFill>
                  <a:solidFill/>
                </a:uFill>
                <a:latin typeface="Arial"/>
                <a:ea typeface="Arial"/>
                <a:cs typeface="Arial"/>
                <a:sym typeface="Arial"/>
              </a:rPr>
              <a:t>                5% of voters</a:t>
            </a:r>
          </a:p>
          <a:p>
            <a:pPr marL="458772" marR="57799" lvl="1" indent="-115872" algn="l" defTabSz="1295400">
              <a:lnSpc>
                <a:spcPct val="1000"/>
              </a:lnSpc>
              <a:spcBef>
                <a:spcPts val="1200"/>
              </a:spcBef>
              <a:tabLst>
                <a:tab pos="558800" algn="l"/>
                <a:tab pos="1333500" algn="l"/>
              </a:tabLst>
              <a:defRPr sz="1800"/>
            </a:pPr>
            <a:endParaRPr sz="2800" dirty="0">
              <a:uFill>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pPr>
            <a:r>
              <a:rPr sz="2800" dirty="0">
                <a:uFill>
                  <a:solidFill/>
                </a:uFill>
                <a:latin typeface="Arial"/>
                <a:ea typeface="Arial"/>
                <a:cs typeface="Arial"/>
                <a:sym typeface="Arial"/>
              </a:rPr>
              <a:t>- 3 people murdered by KKK</a:t>
            </a:r>
          </a:p>
        </p:txBody>
      </p:sp>
      <p:pic>
        <p:nvPicPr>
          <p:cNvPr id="208" name="Picture 207"/>
          <p:cNvPicPr/>
          <p:nvPr/>
        </p:nvPicPr>
        <p:blipFill>
          <a:blip r:embed="rId7">
            <a:extLst/>
          </a:blip>
          <a:stretch>
            <a:fillRect/>
          </a:stretch>
        </p:blipFill>
        <p:spPr>
          <a:xfrm>
            <a:off x="5045500" y="2983530"/>
            <a:ext cx="7952026" cy="6218296"/>
          </a:xfrm>
          <a:prstGeom prst="rect">
            <a:avLst/>
          </a:prstGeom>
          <a:effectLst>
            <a:outerShdw blurRad="12700" dir="2700000" rotWithShape="0">
              <a:srgbClr val="000000"/>
            </a:outerShdw>
          </a:effectLst>
        </p:spPr>
      </p:pic>
      <p:sp>
        <p:nvSpPr>
          <p:cNvPr id="209" name="Shape 209">
            <a:hlinkClick r:id="rId8"/>
          </p:cNvPr>
          <p:cNvSpPr/>
          <p:nvPr/>
        </p:nvSpPr>
        <p:spPr>
          <a:xfrm>
            <a:off x="208992" y="8837603"/>
            <a:ext cx="749227" cy="6859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srgbClr val="FFFFFF"/>
            </a:solidFill>
            <a:miter lim="400000"/>
          </a:ln>
          <a:effectLst>
            <a:outerShdw blurRad="190500" dir="2700000" rotWithShape="0">
              <a:srgbClr val="FFFFFF"/>
            </a:outerShdw>
          </a:effectLst>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3" name="Group 12"/>
          <p:cNvGrpSpPr/>
          <p:nvPr/>
        </p:nvGrpSpPr>
        <p:grpSpPr>
          <a:xfrm>
            <a:off x="-152400" y="-152400"/>
            <a:ext cx="14418294" cy="2249457"/>
            <a:chOff x="-25400" y="-762000"/>
            <a:chExt cx="14418294" cy="2249457"/>
          </a:xfrm>
        </p:grpSpPr>
        <p:sp>
          <p:nvSpPr>
            <p:cNvPr id="14"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5" name="Group 231"/>
            <p:cNvGrpSpPr/>
            <p:nvPr/>
          </p:nvGrpSpPr>
          <p:grpSpPr>
            <a:xfrm>
              <a:off x="-1" y="-481044"/>
              <a:ext cx="14392895" cy="1968501"/>
              <a:chOff x="0" y="38102"/>
              <a:chExt cx="14392893" cy="1968500"/>
            </a:xfrm>
          </p:grpSpPr>
          <p:sp>
            <p:nvSpPr>
              <p:cNvPr id="16"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17" name="Shape 230"/>
              <p:cNvSpPr/>
              <p:nvPr/>
            </p:nvSpPr>
            <p:spPr>
              <a:xfrm>
                <a:off x="0" y="3921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pic>
        <p:nvPicPr>
          <p:cNvPr id="2" name="Freedom Summer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83200" y="3124200"/>
            <a:ext cx="7467600" cy="5600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Selma.jpg"/>
          <p:cNvPicPr/>
          <p:nvPr/>
        </p:nvPicPr>
        <p:blipFill>
          <a:blip r:embed="rId3">
            <a:extLst/>
          </a:blip>
          <a:stretch>
            <a:fillRect/>
          </a:stretch>
        </p:blipFill>
        <p:spPr>
          <a:xfrm>
            <a:off x="0" y="-203200"/>
            <a:ext cx="13070152" cy="10160000"/>
          </a:xfrm>
          <a:prstGeom prst="rect">
            <a:avLst/>
          </a:prstGeom>
          <a:ln w="12700">
            <a:miter lim="400000"/>
          </a:ln>
        </p:spPr>
      </p:pic>
      <p:sp>
        <p:nvSpPr>
          <p:cNvPr id="216" name="Shape 216"/>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220" name="Picture 219"/>
          <p:cNvPicPr/>
          <p:nvPr/>
        </p:nvPicPr>
        <p:blipFill>
          <a:blip r:embed="rId4">
            <a:alphaModFix amt="70000"/>
            <a:extLst/>
          </a:blip>
          <a:stretch>
            <a:fillRect/>
          </a:stretch>
        </p:blipFill>
        <p:spPr>
          <a:xfrm>
            <a:off x="114300" y="1674966"/>
            <a:ext cx="4876800" cy="8585200"/>
          </a:xfrm>
          <a:prstGeom prst="rect">
            <a:avLst/>
          </a:prstGeom>
          <a:effectLst>
            <a:outerShdw blurRad="12700" dist="25400" dir="2700000" rotWithShape="0">
              <a:srgbClr val="000000"/>
            </a:outerShdw>
          </a:effectLst>
        </p:spPr>
      </p:pic>
      <p:sp>
        <p:nvSpPr>
          <p:cNvPr id="221" name="Shape 221"/>
          <p:cNvSpPr/>
          <p:nvPr/>
        </p:nvSpPr>
        <p:spPr>
          <a:xfrm>
            <a:off x="-88900" y="1904999"/>
            <a:ext cx="5080000" cy="74841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58772" marR="57799" lvl="0" indent="-458772" algn="l" defTabSz="1295400">
              <a:lnSpc>
                <a:spcPct val="70000"/>
              </a:lnSpc>
              <a:spcBef>
                <a:spcPts val="600"/>
              </a:spcBef>
              <a:tabLst>
                <a:tab pos="558800" algn="l"/>
                <a:tab pos="1333500" algn="l"/>
              </a:tabLst>
              <a:defRPr sz="1800">
                <a:solidFill>
                  <a:srgbClr val="000000"/>
                </a:solidFill>
              </a:defRPr>
            </a:pPr>
            <a:r>
              <a:rPr lang="en-US" sz="3900" b="1" spc="-116" dirty="0">
                <a:uFill>
                  <a:solidFill>
                    <a:srgbClr val="FFFFFF"/>
                  </a:solidFill>
                </a:uFill>
                <a:latin typeface="Arial"/>
                <a:ea typeface="Arial"/>
                <a:cs typeface="Arial"/>
                <a:sym typeface="Arial"/>
              </a:rPr>
              <a:t> </a:t>
            </a:r>
            <a:r>
              <a:rPr lang="en-US" sz="3900" b="1" spc="-116" dirty="0" smtClean="0">
                <a:uFill>
                  <a:solidFill>
                    <a:srgbClr val="FFFFFF"/>
                  </a:solidFill>
                </a:uFill>
                <a:latin typeface="Arial"/>
                <a:ea typeface="Arial"/>
                <a:cs typeface="Arial"/>
                <a:sym typeface="Arial"/>
              </a:rPr>
              <a:t> </a:t>
            </a:r>
            <a:r>
              <a:rPr lang="en-US" sz="3900" b="1" spc="-116" dirty="0" smtClean="0">
                <a:uFill>
                  <a:solidFill>
                    <a:srgbClr val="FFFFFF"/>
                  </a:solidFill>
                </a:uFill>
                <a:latin typeface="Arial"/>
                <a:ea typeface="Arial"/>
                <a:cs typeface="Arial"/>
                <a:sym typeface="Arial"/>
              </a:rPr>
              <a:t>Selma</a:t>
            </a:r>
            <a:r>
              <a:rPr lang="en-US" sz="3900" b="1" spc="-116" dirty="0">
                <a:uFill>
                  <a:solidFill>
                    <a:srgbClr val="FFFFFF"/>
                  </a:solidFill>
                </a:uFill>
                <a:latin typeface="Arial"/>
                <a:ea typeface="Arial"/>
                <a:cs typeface="Arial"/>
                <a:sym typeface="Arial"/>
              </a:rPr>
              <a:t>, AL</a:t>
            </a:r>
            <a:endParaRPr lang="en-US" sz="3300" b="1" spc="-98" dirty="0">
              <a:uFill>
                <a:solidFill>
                  <a:srgbClr val="FFFFFF"/>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b="1" dirty="0">
                <a:uFill>
                  <a:solidFill>
                    <a:srgbClr val="FFFFFF"/>
                  </a:solidFill>
                </a:uFill>
                <a:latin typeface="Arial"/>
                <a:ea typeface="Arial"/>
                <a:cs typeface="Arial"/>
                <a:sym typeface="Arial"/>
              </a:rPr>
              <a:t>	- </a:t>
            </a:r>
            <a:r>
              <a:rPr lang="en-US" sz="2800" dirty="0">
                <a:uFill>
                  <a:solidFill/>
                </a:uFill>
                <a:latin typeface="Arial"/>
                <a:ea typeface="Arial"/>
                <a:cs typeface="Arial"/>
                <a:sym typeface="Arial"/>
              </a:rPr>
              <a:t>March for Voter Rights Act </a:t>
            </a: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dirty="0">
                <a:uFill>
                  <a:solidFill/>
                </a:uFill>
                <a:latin typeface="Arial"/>
                <a:ea typeface="Arial"/>
                <a:cs typeface="Arial"/>
                <a:sym typeface="Arial"/>
              </a:rPr>
              <a:t>	- from Selma to </a:t>
            </a:r>
            <a:r>
              <a:rPr lang="en-US" sz="2800" dirty="0" smtClean="0">
                <a:uFill>
                  <a:solidFill/>
                </a:uFill>
                <a:latin typeface="Arial"/>
                <a:ea typeface="Arial"/>
                <a:cs typeface="Arial"/>
                <a:sym typeface="Arial"/>
              </a:rPr>
              <a:t>Montgomery, turns </a:t>
            </a:r>
            <a:r>
              <a:rPr lang="en-US" sz="2800" dirty="0">
                <a:uFill>
                  <a:solidFill/>
                </a:uFill>
                <a:latin typeface="Arial"/>
                <a:ea typeface="Arial"/>
                <a:cs typeface="Arial"/>
                <a:sym typeface="Arial"/>
              </a:rPr>
              <a:t>violent</a:t>
            </a: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dirty="0">
                <a:uFill>
                  <a:solidFill/>
                </a:uFill>
                <a:latin typeface="Arial"/>
                <a:ea typeface="Arial"/>
                <a:cs typeface="Arial"/>
                <a:sym typeface="Arial"/>
              </a:rPr>
              <a:t>	- Johnson signed the </a:t>
            </a:r>
            <a:r>
              <a:rPr lang="en-US" sz="2800" b="1" u="sng" dirty="0">
                <a:uFill>
                  <a:solidFill/>
                </a:uFill>
                <a:latin typeface="Arial"/>
                <a:ea typeface="Arial"/>
                <a:cs typeface="Arial"/>
                <a:sym typeface="Arial"/>
              </a:rPr>
              <a:t>Voting</a:t>
            </a:r>
            <a:r>
              <a:rPr lang="en-US" sz="2800" u="sng" dirty="0">
                <a:uFill>
                  <a:solidFill/>
                </a:uFill>
                <a:latin typeface="Arial"/>
                <a:ea typeface="Arial"/>
                <a:cs typeface="Arial"/>
                <a:sym typeface="Arial"/>
              </a:rPr>
              <a:t> </a:t>
            </a:r>
            <a:r>
              <a:rPr lang="en-US" sz="2800" dirty="0">
                <a:uFill>
                  <a:solidFill/>
                </a:uFill>
                <a:latin typeface="Arial"/>
                <a:ea typeface="Arial"/>
                <a:cs typeface="Arial"/>
                <a:sym typeface="Arial"/>
              </a:rPr>
              <a:t>	</a:t>
            </a:r>
            <a:r>
              <a:rPr lang="en-US" sz="2800" b="1" u="sng" dirty="0">
                <a:uFill>
                  <a:solidFill/>
                </a:uFill>
                <a:latin typeface="Arial"/>
                <a:ea typeface="Arial"/>
                <a:cs typeface="Arial"/>
                <a:sym typeface="Arial"/>
              </a:rPr>
              <a:t>Rights Act of 1965</a:t>
            </a:r>
            <a:r>
              <a:rPr lang="en-US" sz="2800" u="sng" dirty="0">
                <a:uFill>
                  <a:solidFill/>
                </a:uFill>
                <a:latin typeface="Arial"/>
                <a:ea typeface="Arial"/>
                <a:cs typeface="Arial"/>
                <a:sym typeface="Arial"/>
              </a:rPr>
              <a:t> </a:t>
            </a:r>
            <a:r>
              <a:rPr lang="en-US" sz="2800" dirty="0">
                <a:uFill>
                  <a:solidFill/>
                </a:uFill>
                <a:latin typeface="Arial"/>
                <a:ea typeface="Arial"/>
                <a:cs typeface="Arial"/>
                <a:sym typeface="Arial"/>
              </a:rPr>
              <a:t>- poll 	taxes, literacy tests illegal </a:t>
            </a:r>
          </a:p>
          <a:p>
            <a:pPr marL="458772" marR="57799" lvl="2" indent="341327" algn="l" defTabSz="1295400">
              <a:lnSpc>
                <a:spcPct val="90000"/>
              </a:lnSpc>
              <a:spcBef>
                <a:spcPts val="200"/>
              </a:spcBef>
              <a:tabLst>
                <a:tab pos="558800" algn="l"/>
                <a:tab pos="1333500" algn="l"/>
              </a:tabLst>
              <a:defRPr sz="1800">
                <a:solidFill>
                  <a:srgbClr val="000000"/>
                </a:solidFill>
              </a:defRPr>
            </a:pPr>
            <a:r>
              <a:rPr lang="en-US" sz="2800" dirty="0">
                <a:uFill>
                  <a:solidFill/>
                </a:uFill>
                <a:latin typeface="Arial"/>
                <a:ea typeface="Arial"/>
                <a:cs typeface="Arial"/>
                <a:sym typeface="Arial"/>
              </a:rPr>
              <a:t>- gave Fed </a:t>
            </a:r>
            <a:r>
              <a:rPr lang="en-US" sz="2800" dirty="0" err="1">
                <a:uFill>
                  <a:solidFill/>
                </a:uFill>
                <a:latin typeface="Arial"/>
                <a:ea typeface="Arial"/>
                <a:cs typeface="Arial"/>
                <a:sym typeface="Arial"/>
              </a:rPr>
              <a:t>Govt</a:t>
            </a:r>
            <a:r>
              <a:rPr lang="en-US" sz="2800" dirty="0">
                <a:uFill>
                  <a:solidFill/>
                </a:uFill>
                <a:latin typeface="Arial"/>
                <a:ea typeface="Arial"/>
                <a:cs typeface="Arial"/>
                <a:sym typeface="Arial"/>
              </a:rPr>
              <a:t> power to 	    register voters where 	    locals prevented blacks 	    from voting.</a:t>
            </a: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dirty="0">
                <a:uFill>
                  <a:solidFill/>
                </a:uFill>
                <a:latin typeface="Arial"/>
                <a:ea typeface="Arial"/>
                <a:cs typeface="Arial"/>
                <a:sym typeface="Arial"/>
              </a:rPr>
              <a:t>	- By 1968 - 1 million blacks 	registered to vote</a:t>
            </a:r>
          </a:p>
          <a:p>
            <a:pPr marL="804863" marR="57799" lvl="1" indent="-461963" algn="l" defTabSz="1295400">
              <a:lnSpc>
                <a:spcPct val="90000"/>
              </a:lnSpc>
              <a:spcBef>
                <a:spcPts val="1300"/>
              </a:spcBef>
              <a:tabLst>
                <a:tab pos="558800" algn="l"/>
                <a:tab pos="1333500" algn="l"/>
              </a:tabLst>
              <a:defRPr sz="1800">
                <a:solidFill>
                  <a:srgbClr val="000000"/>
                </a:solidFill>
              </a:defRPr>
            </a:pPr>
            <a:r>
              <a:rPr lang="en-US" sz="2800" dirty="0">
                <a:uFill>
                  <a:solidFill/>
                </a:uFill>
                <a:latin typeface="Arial"/>
                <a:ea typeface="Arial"/>
                <a:cs typeface="Arial"/>
                <a:sym typeface="Arial"/>
              </a:rPr>
              <a:t>	- 1st time since reconstruction, blacks elected to local, state &amp; national offices</a:t>
            </a:r>
          </a:p>
        </p:txBody>
      </p:sp>
      <p:grpSp>
        <p:nvGrpSpPr>
          <p:cNvPr id="16" name="Group 15"/>
          <p:cNvGrpSpPr/>
          <p:nvPr/>
        </p:nvGrpSpPr>
        <p:grpSpPr>
          <a:xfrm>
            <a:off x="-152400" y="-152400"/>
            <a:ext cx="14418294" cy="2249457"/>
            <a:chOff x="-25400" y="-762000"/>
            <a:chExt cx="14418294" cy="2249457"/>
          </a:xfrm>
        </p:grpSpPr>
        <p:sp>
          <p:nvSpPr>
            <p:cNvPr id="17"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18" name="Group 231"/>
            <p:cNvGrpSpPr/>
            <p:nvPr/>
          </p:nvGrpSpPr>
          <p:grpSpPr>
            <a:xfrm>
              <a:off x="-1" y="-481044"/>
              <a:ext cx="14392895" cy="1968501"/>
              <a:chOff x="0" y="38102"/>
              <a:chExt cx="14392893" cy="1968500"/>
            </a:xfrm>
          </p:grpSpPr>
          <p:sp>
            <p:nvSpPr>
              <p:cNvPr id="19"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20" name="Shape 230"/>
              <p:cNvSpPr/>
              <p:nvPr/>
            </p:nvSpPr>
            <p:spPr>
              <a:xfrm>
                <a:off x="0" y="3921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2000"/>
                                        <p:tgtEl>
                                          <p:spTgt spid="220"/>
                                        </p:tgtEl>
                                      </p:cBhvr>
                                    </p:animEffect>
                                  </p:childTnLst>
                                </p:cTn>
                              </p:par>
                            </p:childTnLst>
                          </p:cTn>
                        </p:par>
                        <p:par>
                          <p:cTn id="8" fill="hold">
                            <p:stCondLst>
                              <p:cond delay="2000"/>
                            </p:stCondLst>
                            <p:childTnLst>
                              <p:par>
                                <p:cTn id="9" presetID="42" presetClass="entr" presetSubtype="0" fill="hold" grpId="2" nodeType="afterEffect">
                                  <p:stCondLst>
                                    <p:cond delay="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1000"/>
                                        <p:tgtEl>
                                          <p:spTgt spid="221"/>
                                        </p:tgtEl>
                                      </p:cBhvr>
                                    </p:animEffect>
                                    <p:anim calcmode="lin" valueType="num">
                                      <p:cBhvr>
                                        <p:cTn id="12" dur="1000" fill="hold"/>
                                        <p:tgtEl>
                                          <p:spTgt spid="221"/>
                                        </p:tgtEl>
                                        <p:attrNameLst>
                                          <p:attrName>ppt_x</p:attrName>
                                        </p:attrNameLst>
                                      </p:cBhvr>
                                      <p:tavLst>
                                        <p:tav tm="0">
                                          <p:val>
                                            <p:strVal val="#ppt_x"/>
                                          </p:val>
                                        </p:tav>
                                        <p:tav tm="100000">
                                          <p:val>
                                            <p:strVal val="#ppt_x"/>
                                          </p:val>
                                        </p:tav>
                                      </p:tavLst>
                                    </p:anim>
                                    <p:anim calcmode="lin" valueType="num">
                                      <p:cBhvr>
                                        <p:cTn id="13" dur="10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animBg="1" advAuto="0"/>
      <p:bldP spid="221"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Selma.jpg"/>
          <p:cNvPicPr/>
          <p:nvPr/>
        </p:nvPicPr>
        <p:blipFill>
          <a:blip r:embed="rId5">
            <a:extLst/>
          </a:blip>
          <a:stretch>
            <a:fillRect/>
          </a:stretch>
        </p:blipFill>
        <p:spPr>
          <a:xfrm>
            <a:off x="0" y="-203200"/>
            <a:ext cx="13070152" cy="10160000"/>
          </a:xfrm>
          <a:prstGeom prst="rect">
            <a:avLst/>
          </a:prstGeom>
          <a:ln w="12700">
            <a:miter lim="400000"/>
          </a:ln>
        </p:spPr>
      </p:pic>
      <p:sp>
        <p:nvSpPr>
          <p:cNvPr id="228" name="Shape 228"/>
          <p:cNvSpPr/>
          <p:nvPr/>
        </p:nvSpPr>
        <p:spPr>
          <a:xfrm>
            <a:off x="-25400" y="91567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2" name="Group 1"/>
          <p:cNvGrpSpPr/>
          <p:nvPr/>
        </p:nvGrpSpPr>
        <p:grpSpPr>
          <a:xfrm>
            <a:off x="-152400" y="-152400"/>
            <a:ext cx="14418294" cy="2249457"/>
            <a:chOff x="-25400" y="-762000"/>
            <a:chExt cx="14418294" cy="2249457"/>
          </a:xfrm>
        </p:grpSpPr>
        <p:sp>
          <p:nvSpPr>
            <p:cNvPr id="227" name="Shape 227"/>
            <p:cNvSpPr/>
            <p:nvPr/>
          </p:nvSpPr>
          <p:spPr>
            <a:xfrm>
              <a:off x="-25400" y="-762000"/>
              <a:ext cx="13055600" cy="1790700"/>
            </a:xfrm>
            <a:prstGeom prst="rect">
              <a:avLst/>
            </a:prstGeom>
            <a:solidFill>
              <a:srgbClr val="020202"/>
            </a:solidFill>
            <a:ln w="12700">
              <a:solidFill/>
              <a:miter lim="400000"/>
            </a:ln>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grpSp>
          <p:nvGrpSpPr>
            <p:cNvPr id="231" name="Group 231"/>
            <p:cNvGrpSpPr/>
            <p:nvPr/>
          </p:nvGrpSpPr>
          <p:grpSpPr>
            <a:xfrm>
              <a:off x="-1" y="-481044"/>
              <a:ext cx="14392895" cy="1968501"/>
              <a:chOff x="0" y="38102"/>
              <a:chExt cx="14392893" cy="1968500"/>
            </a:xfrm>
          </p:grpSpPr>
          <p:sp>
            <p:nvSpPr>
              <p:cNvPr id="229" name="Shape 229"/>
              <p:cNvSpPr/>
              <p:nvPr/>
            </p:nvSpPr>
            <p:spPr>
              <a:xfrm>
                <a:off x="918192" y="38102"/>
                <a:ext cx="13474701" cy="1968500"/>
              </a:xfrm>
              <a:prstGeom prst="rect">
                <a:avLst/>
              </a:prstGeom>
              <a:noFill/>
              <a:ln w="12700" cap="flat">
                <a:noFill/>
                <a:miter lim="400000"/>
              </a:ln>
              <a:effectLst>
                <a:outerShdw blurRad="12700" dist="12700" dir="16080000" rotWithShape="0">
                  <a:srgbClr val="000000"/>
                </a:outerShdw>
              </a:effectLst>
              <a:extLst>
                <a:ext uri="{C572A759-6A51-4108-AA02-DFA0A04FC94B}">
                  <ma14:wrappingTextBoxFlag xmlns:ma14="http://schemas.microsoft.com/office/mac/drawingml/2011/main" xmlns="" val="1"/>
                </a:ext>
              </a:extLst>
            </p:spPr>
            <p:txBody>
              <a:bodyPr wrap="square" lIns="0" tIns="0" rIns="0" bIns="0" numCol="1" anchor="t">
                <a:noAutofit/>
              </a:bodyPr>
              <a:lstStyle/>
              <a:p>
                <a:pPr lvl="0" algn="l">
                  <a:lnSpc>
                    <a:spcPts val="115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800"/>
                </a:pP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CIVIL</a:t>
                </a:r>
                <a:r>
                  <a:rPr sz="11000" spc="-2420"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11000" spc="-880" dirty="0">
                    <a:solidFill>
                      <a:srgbClr val="FFFFFF"/>
                    </a:solidFill>
                    <a:effectLst>
                      <a:outerShdw blurRad="241300" dist="12700" dir="16080000" rotWithShape="0">
                        <a:srgbClr val="000000"/>
                      </a:outerShdw>
                    </a:effectLst>
                    <a:latin typeface="Arial Black"/>
                    <a:ea typeface="Arial Black"/>
                    <a:cs typeface="Arial Black"/>
                    <a:sym typeface="Arial Black"/>
                  </a:rPr>
                  <a:t>RIGHTS</a:t>
                </a:r>
                <a:r>
                  <a:rPr sz="2700" spc="-215" dirty="0">
                    <a:solidFill>
                      <a:srgbClr val="FFFFFF"/>
                    </a:solidFill>
                    <a:effectLst>
                      <a:outerShdw blurRad="241300" dist="12700" dir="16080000" rotWithShape="0">
                        <a:srgbClr val="000000"/>
                      </a:outerShdw>
                    </a:effectLst>
                    <a:latin typeface="Arial Black"/>
                    <a:ea typeface="Arial Black"/>
                    <a:cs typeface="Arial Black"/>
                    <a:sym typeface="Arial Black"/>
                  </a:rPr>
                  <a:t> </a:t>
                </a:r>
                <a:r>
                  <a:rPr sz="3700" spc="-296" dirty="0">
                    <a:solidFill>
                      <a:srgbClr val="FFFFFF"/>
                    </a:solidFill>
                    <a:effectLst>
                      <a:outerShdw blurRad="241300" dist="12700" dir="16080000" rotWithShape="0">
                        <a:srgbClr val="000000"/>
                      </a:outerShdw>
                    </a:effectLst>
                    <a:latin typeface="Arial Black"/>
                    <a:ea typeface="Arial Black"/>
                    <a:cs typeface="Arial Black"/>
                    <a:sym typeface="Arial Black"/>
                  </a:rPr>
                  <a:t>MOVEMENT</a:t>
                </a:r>
              </a:p>
            </p:txBody>
          </p:sp>
          <p:sp>
            <p:nvSpPr>
              <p:cNvPr id="230" name="Shape 230"/>
              <p:cNvSpPr/>
              <p:nvPr/>
            </p:nvSpPr>
            <p:spPr>
              <a:xfrm>
                <a:off x="0" y="392145"/>
                <a:ext cx="1071648" cy="762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l">
                  <a:lnSpc>
                    <a:spcPts val="2700"/>
                  </a:lnSpc>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3700" spc="-296">
                    <a:solidFill>
                      <a:srgbClr val="FFFFFF"/>
                    </a:solidFill>
                    <a:effectLst>
                      <a:outerShdw blurRad="241300" dist="12700" dir="16080000" rotWithShape="0">
                        <a:srgbClr val="000000"/>
                      </a:outerShdw>
                    </a:effectLst>
                    <a:latin typeface="Arial Black"/>
                    <a:ea typeface="Arial Black"/>
                    <a:cs typeface="Arial Black"/>
                    <a:sym typeface="Arial Black"/>
                  </a:defRPr>
                </a:lvl1pPr>
              </a:lstStyle>
              <a:p>
                <a:pPr lvl="0">
                  <a:defRPr sz="1800" spc="0">
                    <a:solidFill>
                      <a:srgbClr val="000000"/>
                    </a:solidFill>
                    <a:effectLst/>
                  </a:defRPr>
                </a:pPr>
                <a:r>
                  <a:rPr sz="3700" spc="-296">
                    <a:solidFill>
                      <a:srgbClr val="FFFFFF"/>
                    </a:solidFill>
                    <a:effectLst>
                      <a:outerShdw blurRad="241300" dist="12700" dir="16080000" rotWithShape="0">
                        <a:srgbClr val="000000"/>
                      </a:outerShdw>
                    </a:effectLst>
                  </a:rPr>
                  <a:t>THE</a:t>
                </a:r>
              </a:p>
            </p:txBody>
          </p:sp>
        </p:grpSp>
      </p:grpSp>
      <p:pic>
        <p:nvPicPr>
          <p:cNvPr id="234" name="Picture 233"/>
          <p:cNvPicPr/>
          <p:nvPr/>
        </p:nvPicPr>
        <p:blipFill>
          <a:blip r:embed="rId6">
            <a:extLst/>
          </a:blip>
          <a:stretch>
            <a:fillRect/>
          </a:stretch>
        </p:blipFill>
        <p:spPr>
          <a:xfrm>
            <a:off x="5027063" y="2891341"/>
            <a:ext cx="7952026" cy="6218296"/>
          </a:xfrm>
          <a:prstGeom prst="rect">
            <a:avLst/>
          </a:prstGeom>
          <a:effectLst>
            <a:outerShdw blurRad="12700" dir="2700000" rotWithShape="0">
              <a:srgbClr val="000000"/>
            </a:outerShdw>
          </a:effectLst>
        </p:spPr>
      </p:pic>
      <p:sp>
        <p:nvSpPr>
          <p:cNvPr id="235" name="Shape 235">
            <a:hlinkClick r:id="rId7"/>
          </p:cNvPr>
          <p:cNvSpPr/>
          <p:nvPr/>
        </p:nvSpPr>
        <p:spPr>
          <a:xfrm>
            <a:off x="11787828" y="8913654"/>
            <a:ext cx="749226" cy="6859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solidFill>
              <a:srgbClr val="FFFFFF"/>
            </a:solidFill>
            <a:miter lim="400000"/>
          </a:ln>
          <a:effectLst>
            <a:outerShdw blurRad="190500" dir="2700000" rotWithShape="0">
              <a:srgbClr val="FFFFFF"/>
            </a:outerShdw>
          </a:effectLst>
        </p:spPr>
        <p:txBody>
          <a:bodyPr lIns="0" tIns="0" rIns="0" bIns="0" anchor="ctr"/>
          <a:lstStyle/>
          <a:p>
            <a:pPr lvl="0">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a:effectLst>
                  <a:outerShdw blurRad="38100" dist="12700" dir="5400000" rotWithShape="0">
                    <a:srgbClr val="000000">
                      <a:alpha val="50000"/>
                    </a:srgbClr>
                  </a:outerShdw>
                </a:effectLst>
              </a:defRPr>
            </a:pPr>
            <a:endParaRPr/>
          </a:p>
        </p:txBody>
      </p:sp>
      <p:pic>
        <p:nvPicPr>
          <p:cNvPr id="13" name="Picture 12"/>
          <p:cNvPicPr/>
          <p:nvPr/>
        </p:nvPicPr>
        <p:blipFill>
          <a:blip r:embed="rId8">
            <a:alphaModFix amt="70000"/>
            <a:extLst/>
          </a:blip>
          <a:stretch>
            <a:fillRect/>
          </a:stretch>
        </p:blipFill>
        <p:spPr>
          <a:xfrm>
            <a:off x="114300" y="1707889"/>
            <a:ext cx="4876800" cy="8585200"/>
          </a:xfrm>
          <a:prstGeom prst="rect">
            <a:avLst/>
          </a:prstGeom>
          <a:effectLst>
            <a:outerShdw blurRad="12700" dist="25400" dir="2700000" rotWithShape="0">
              <a:srgbClr val="000000"/>
            </a:outerShdw>
          </a:effectLst>
        </p:spPr>
      </p:pic>
      <p:sp>
        <p:nvSpPr>
          <p:cNvPr id="14" name="Shape 221"/>
          <p:cNvSpPr/>
          <p:nvPr/>
        </p:nvSpPr>
        <p:spPr>
          <a:xfrm>
            <a:off x="-88900" y="1937922"/>
            <a:ext cx="5080000" cy="74912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58772" marR="57799" lvl="0" indent="-458772" algn="l" defTabSz="1295400">
              <a:lnSpc>
                <a:spcPct val="70000"/>
              </a:lnSpc>
              <a:spcBef>
                <a:spcPts val="600"/>
              </a:spcBef>
              <a:tabLst>
                <a:tab pos="558800" algn="l"/>
                <a:tab pos="1333500" algn="l"/>
              </a:tabLst>
              <a:defRPr sz="1800">
                <a:solidFill>
                  <a:srgbClr val="000000"/>
                </a:solidFill>
              </a:defRPr>
            </a:pPr>
            <a:r>
              <a:rPr lang="en-US" sz="3900" b="1" spc="-116" dirty="0" smtClean="0">
                <a:uFill>
                  <a:solidFill>
                    <a:srgbClr val="FFFFFF"/>
                  </a:solidFill>
                </a:uFill>
                <a:latin typeface="Arial"/>
                <a:ea typeface="Arial"/>
                <a:cs typeface="Arial"/>
                <a:sym typeface="Arial"/>
              </a:rPr>
              <a:t>  </a:t>
            </a:r>
            <a:r>
              <a:rPr lang="en-US" sz="3900" b="1" spc="-116" dirty="0" smtClean="0">
                <a:uFill>
                  <a:solidFill>
                    <a:srgbClr val="FFFFFF"/>
                  </a:solidFill>
                </a:uFill>
                <a:latin typeface="Arial"/>
                <a:ea typeface="Arial"/>
                <a:cs typeface="Arial"/>
                <a:sym typeface="Arial"/>
              </a:rPr>
              <a:t>Selma</a:t>
            </a:r>
            <a:r>
              <a:rPr lang="en-US" sz="3900" b="1" spc="-116" dirty="0">
                <a:uFill>
                  <a:solidFill>
                    <a:srgbClr val="FFFFFF"/>
                  </a:solidFill>
                </a:uFill>
                <a:latin typeface="Arial"/>
                <a:ea typeface="Arial"/>
                <a:cs typeface="Arial"/>
                <a:sym typeface="Arial"/>
              </a:rPr>
              <a:t>, AL</a:t>
            </a:r>
            <a:endParaRPr lang="en-US" sz="3300" b="1" spc="-98" dirty="0">
              <a:uFill>
                <a:solidFill>
                  <a:srgbClr val="FFFFFF"/>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b="1" dirty="0" smtClean="0">
                <a:uFill>
                  <a:solidFill>
                    <a:srgbClr val="FFFFFF"/>
                  </a:solidFill>
                </a:uFill>
                <a:latin typeface="Arial"/>
                <a:ea typeface="Arial"/>
                <a:cs typeface="Arial"/>
                <a:sym typeface="Arial"/>
              </a:rPr>
              <a:t>	- </a:t>
            </a:r>
            <a:r>
              <a:rPr lang="en-US" sz="2800" dirty="0">
                <a:uFill>
                  <a:solidFill/>
                </a:uFill>
                <a:latin typeface="Arial"/>
                <a:ea typeface="Arial"/>
                <a:cs typeface="Arial"/>
                <a:sym typeface="Arial"/>
              </a:rPr>
              <a:t>March for Voter Rights Act </a:t>
            </a: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dirty="0" smtClean="0">
                <a:uFill>
                  <a:solidFill/>
                </a:uFill>
                <a:latin typeface="Arial"/>
                <a:ea typeface="Arial"/>
                <a:cs typeface="Arial"/>
                <a:sym typeface="Arial"/>
              </a:rPr>
              <a:t>	- </a:t>
            </a:r>
            <a:r>
              <a:rPr lang="en-US" sz="2800" dirty="0">
                <a:uFill>
                  <a:solidFill/>
                </a:uFill>
                <a:latin typeface="Arial"/>
                <a:ea typeface="Arial"/>
                <a:cs typeface="Arial"/>
                <a:sym typeface="Arial"/>
              </a:rPr>
              <a:t>from Selma to </a:t>
            </a:r>
            <a:r>
              <a:rPr lang="en-US" sz="2800" dirty="0" smtClean="0">
                <a:uFill>
                  <a:solidFill/>
                </a:uFill>
                <a:latin typeface="Arial"/>
                <a:ea typeface="Arial"/>
                <a:cs typeface="Arial"/>
                <a:sym typeface="Arial"/>
              </a:rPr>
              <a:t>Montgomery 	 turns violent</a:t>
            </a:r>
            <a:endParaRPr lang="en-US" sz="2800" dirty="0">
              <a:uFill>
                <a:solidFill/>
              </a:uFill>
              <a:latin typeface="Arial"/>
              <a:ea typeface="Arial"/>
              <a:cs typeface="Arial"/>
              <a:sym typeface="Arial"/>
            </a:endParaRP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dirty="0" smtClean="0">
                <a:uFill>
                  <a:solidFill/>
                </a:uFill>
                <a:latin typeface="Arial"/>
                <a:ea typeface="Arial"/>
                <a:cs typeface="Arial"/>
                <a:sym typeface="Arial"/>
              </a:rPr>
              <a:t>	- </a:t>
            </a:r>
            <a:r>
              <a:rPr lang="en-US" sz="2800" dirty="0">
                <a:uFill>
                  <a:solidFill/>
                </a:uFill>
                <a:latin typeface="Arial"/>
                <a:ea typeface="Arial"/>
                <a:cs typeface="Arial"/>
                <a:sym typeface="Arial"/>
              </a:rPr>
              <a:t>Johnson signed the </a:t>
            </a:r>
            <a:r>
              <a:rPr lang="en-US" sz="2800" b="1" u="sng" dirty="0">
                <a:uFill>
                  <a:solidFill/>
                </a:uFill>
                <a:latin typeface="Arial"/>
                <a:ea typeface="Arial"/>
                <a:cs typeface="Arial"/>
                <a:sym typeface="Arial"/>
              </a:rPr>
              <a:t>Voting</a:t>
            </a:r>
            <a:r>
              <a:rPr lang="en-US" sz="2800" u="sng" dirty="0">
                <a:uFill>
                  <a:solidFill/>
                </a:uFill>
                <a:latin typeface="Arial"/>
                <a:ea typeface="Arial"/>
                <a:cs typeface="Arial"/>
                <a:sym typeface="Arial"/>
              </a:rPr>
              <a:t> </a:t>
            </a:r>
            <a:r>
              <a:rPr lang="en-US" sz="2800" dirty="0" smtClean="0">
                <a:uFill>
                  <a:solidFill/>
                </a:uFill>
                <a:latin typeface="Arial"/>
                <a:ea typeface="Arial"/>
                <a:cs typeface="Arial"/>
                <a:sym typeface="Arial"/>
              </a:rPr>
              <a:t>	</a:t>
            </a:r>
            <a:r>
              <a:rPr lang="en-US" sz="2800" b="1" u="sng" dirty="0" smtClean="0">
                <a:uFill>
                  <a:solidFill/>
                </a:uFill>
                <a:latin typeface="Arial"/>
                <a:ea typeface="Arial"/>
                <a:cs typeface="Arial"/>
                <a:sym typeface="Arial"/>
              </a:rPr>
              <a:t>Rights </a:t>
            </a:r>
            <a:r>
              <a:rPr lang="en-US" sz="2800" b="1" u="sng" dirty="0">
                <a:uFill>
                  <a:solidFill/>
                </a:uFill>
                <a:latin typeface="Arial"/>
                <a:ea typeface="Arial"/>
                <a:cs typeface="Arial"/>
                <a:sym typeface="Arial"/>
              </a:rPr>
              <a:t>Act of 1965</a:t>
            </a:r>
            <a:r>
              <a:rPr lang="en-US" sz="2800" u="sng" dirty="0">
                <a:uFill>
                  <a:solidFill/>
                </a:uFill>
                <a:latin typeface="Arial"/>
                <a:ea typeface="Arial"/>
                <a:cs typeface="Arial"/>
                <a:sym typeface="Arial"/>
              </a:rPr>
              <a:t> </a:t>
            </a:r>
            <a:r>
              <a:rPr lang="en-US" sz="2800" dirty="0">
                <a:uFill>
                  <a:solidFill/>
                </a:uFill>
                <a:latin typeface="Arial"/>
                <a:ea typeface="Arial"/>
                <a:cs typeface="Arial"/>
                <a:sym typeface="Arial"/>
              </a:rPr>
              <a:t>- poll </a:t>
            </a:r>
            <a:r>
              <a:rPr lang="en-US" sz="2800" dirty="0" smtClean="0">
                <a:uFill>
                  <a:solidFill/>
                </a:uFill>
                <a:latin typeface="Arial"/>
                <a:ea typeface="Arial"/>
                <a:cs typeface="Arial"/>
                <a:sym typeface="Arial"/>
              </a:rPr>
              <a:t>	taxes</a:t>
            </a:r>
            <a:r>
              <a:rPr lang="en-US" sz="2800" dirty="0">
                <a:uFill>
                  <a:solidFill/>
                </a:uFill>
                <a:latin typeface="Arial"/>
                <a:ea typeface="Arial"/>
                <a:cs typeface="Arial"/>
                <a:sym typeface="Arial"/>
              </a:rPr>
              <a:t>, literacy tests illegal </a:t>
            </a:r>
          </a:p>
          <a:p>
            <a:pPr marL="458772" marR="57799" lvl="2" indent="341327" algn="l" defTabSz="1295400">
              <a:lnSpc>
                <a:spcPct val="90000"/>
              </a:lnSpc>
              <a:spcBef>
                <a:spcPts val="200"/>
              </a:spcBef>
              <a:tabLst>
                <a:tab pos="558800" algn="l"/>
                <a:tab pos="1333500" algn="l"/>
              </a:tabLst>
              <a:defRPr sz="1800">
                <a:solidFill>
                  <a:srgbClr val="000000"/>
                </a:solidFill>
              </a:defRPr>
            </a:pPr>
            <a:r>
              <a:rPr lang="en-US" sz="2800" dirty="0">
                <a:uFill>
                  <a:solidFill/>
                </a:uFill>
                <a:latin typeface="Arial"/>
                <a:ea typeface="Arial"/>
                <a:cs typeface="Arial"/>
                <a:sym typeface="Arial"/>
              </a:rPr>
              <a:t>- gave Fed </a:t>
            </a:r>
            <a:r>
              <a:rPr lang="en-US" sz="2800" dirty="0" err="1">
                <a:uFill>
                  <a:solidFill/>
                </a:uFill>
                <a:latin typeface="Arial"/>
                <a:ea typeface="Arial"/>
                <a:cs typeface="Arial"/>
                <a:sym typeface="Arial"/>
              </a:rPr>
              <a:t>Govt</a:t>
            </a:r>
            <a:r>
              <a:rPr lang="en-US" sz="2800" dirty="0">
                <a:uFill>
                  <a:solidFill/>
                </a:uFill>
                <a:latin typeface="Arial"/>
                <a:ea typeface="Arial"/>
                <a:cs typeface="Arial"/>
                <a:sym typeface="Arial"/>
              </a:rPr>
              <a:t> power to </a:t>
            </a:r>
            <a:r>
              <a:rPr lang="en-US" sz="2800" dirty="0" smtClean="0">
                <a:uFill>
                  <a:solidFill/>
                </a:uFill>
                <a:latin typeface="Arial"/>
                <a:ea typeface="Arial"/>
                <a:cs typeface="Arial"/>
                <a:sym typeface="Arial"/>
              </a:rPr>
              <a:t>	    register </a:t>
            </a:r>
            <a:r>
              <a:rPr lang="en-US" sz="2800" dirty="0">
                <a:uFill>
                  <a:solidFill/>
                </a:uFill>
                <a:latin typeface="Arial"/>
                <a:ea typeface="Arial"/>
                <a:cs typeface="Arial"/>
                <a:sym typeface="Arial"/>
              </a:rPr>
              <a:t>voters where </a:t>
            </a:r>
            <a:r>
              <a:rPr lang="en-US" sz="2800" dirty="0" smtClean="0">
                <a:uFill>
                  <a:solidFill/>
                </a:uFill>
                <a:latin typeface="Arial"/>
                <a:ea typeface="Arial"/>
                <a:cs typeface="Arial"/>
                <a:sym typeface="Arial"/>
              </a:rPr>
              <a:t>	    locals </a:t>
            </a:r>
            <a:r>
              <a:rPr lang="en-US" sz="2800" dirty="0">
                <a:uFill>
                  <a:solidFill/>
                </a:uFill>
                <a:latin typeface="Arial"/>
                <a:ea typeface="Arial"/>
                <a:cs typeface="Arial"/>
                <a:sym typeface="Arial"/>
              </a:rPr>
              <a:t>prevented blacks </a:t>
            </a:r>
            <a:r>
              <a:rPr lang="en-US" sz="2800" dirty="0" smtClean="0">
                <a:uFill>
                  <a:solidFill/>
                </a:uFill>
                <a:latin typeface="Arial"/>
                <a:ea typeface="Arial"/>
                <a:cs typeface="Arial"/>
                <a:sym typeface="Arial"/>
              </a:rPr>
              <a:t>	    from </a:t>
            </a:r>
            <a:r>
              <a:rPr lang="en-US" sz="2800" dirty="0">
                <a:uFill>
                  <a:solidFill/>
                </a:uFill>
                <a:latin typeface="Arial"/>
                <a:ea typeface="Arial"/>
                <a:cs typeface="Arial"/>
                <a:sym typeface="Arial"/>
              </a:rPr>
              <a:t>voting.</a:t>
            </a:r>
          </a:p>
          <a:p>
            <a:pPr marL="458772" marR="57799" lvl="1" indent="-115872" algn="l" defTabSz="1295400">
              <a:lnSpc>
                <a:spcPct val="90000"/>
              </a:lnSpc>
              <a:spcBef>
                <a:spcPts val="1300"/>
              </a:spcBef>
              <a:tabLst>
                <a:tab pos="558800" algn="l"/>
                <a:tab pos="1333500" algn="l"/>
              </a:tabLst>
              <a:defRPr sz="1800">
                <a:solidFill>
                  <a:srgbClr val="000000"/>
                </a:solidFill>
              </a:defRPr>
            </a:pPr>
            <a:r>
              <a:rPr lang="en-US" sz="2800" dirty="0" smtClean="0">
                <a:uFill>
                  <a:solidFill/>
                </a:uFill>
                <a:latin typeface="Arial"/>
                <a:ea typeface="Arial"/>
                <a:cs typeface="Arial"/>
                <a:sym typeface="Arial"/>
              </a:rPr>
              <a:t>	- </a:t>
            </a:r>
            <a:r>
              <a:rPr lang="en-US" sz="2800" dirty="0">
                <a:uFill>
                  <a:solidFill/>
                </a:uFill>
                <a:latin typeface="Arial"/>
                <a:ea typeface="Arial"/>
                <a:cs typeface="Arial"/>
                <a:sym typeface="Arial"/>
              </a:rPr>
              <a:t>By 1968 - 1 million blacks </a:t>
            </a:r>
            <a:r>
              <a:rPr lang="en-US" sz="2800" dirty="0" smtClean="0">
                <a:uFill>
                  <a:solidFill/>
                </a:uFill>
                <a:latin typeface="Arial"/>
                <a:ea typeface="Arial"/>
                <a:cs typeface="Arial"/>
                <a:sym typeface="Arial"/>
              </a:rPr>
              <a:t>	registered </a:t>
            </a:r>
            <a:r>
              <a:rPr lang="en-US" sz="2800" dirty="0">
                <a:uFill>
                  <a:solidFill/>
                </a:uFill>
                <a:latin typeface="Arial"/>
                <a:ea typeface="Arial"/>
                <a:cs typeface="Arial"/>
                <a:sym typeface="Arial"/>
              </a:rPr>
              <a:t>to vote</a:t>
            </a:r>
          </a:p>
          <a:p>
            <a:pPr marL="804863" marR="57799" lvl="1" indent="-461963" algn="l" defTabSz="1295400">
              <a:lnSpc>
                <a:spcPct val="90000"/>
              </a:lnSpc>
              <a:spcBef>
                <a:spcPts val="1300"/>
              </a:spcBef>
              <a:tabLst>
                <a:tab pos="558800" algn="l"/>
                <a:tab pos="1333500" algn="l"/>
              </a:tabLst>
              <a:defRPr sz="1800">
                <a:solidFill>
                  <a:srgbClr val="000000"/>
                </a:solidFill>
              </a:defRPr>
            </a:pPr>
            <a:r>
              <a:rPr lang="en-US" sz="2800" dirty="0">
                <a:uFill>
                  <a:solidFill/>
                </a:uFill>
                <a:latin typeface="Arial"/>
                <a:ea typeface="Arial"/>
                <a:cs typeface="Arial"/>
                <a:sym typeface="Arial"/>
              </a:rPr>
              <a:t>	- 1st time since reconstruction, blacks elected to local, state &amp; national offices</a:t>
            </a:r>
          </a:p>
        </p:txBody>
      </p:sp>
      <p:pic>
        <p:nvPicPr>
          <p:cNvPr id="3" name="Selma &amp; Voter Rights A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83200" y="3048000"/>
            <a:ext cx="7467600" cy="5600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imes"/>
        <a:ea typeface="Times"/>
        <a:cs typeface="Times"/>
      </a:majorFont>
      <a:minorFont>
        <a:latin typeface="Times"/>
        <a:ea typeface="Times"/>
        <a:cs typeface="Time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647700" rtl="0" fontAlgn="auto" latinLnBrk="1" hangingPunct="0">
          <a:lnSpc>
            <a:spcPts val="1900"/>
          </a:lnSpc>
          <a:spcBef>
            <a:spcPts val="0"/>
          </a:spcBef>
          <a:spcAft>
            <a:spcPts val="0"/>
          </a:spcAft>
          <a:buClrTx/>
          <a:buSzTx/>
          <a:buFontTx/>
          <a:buNone/>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kumimoji="0" sz="1600" b="0" i="0" u="none" strike="noStrike" cap="none" spc="0" normalizeH="0" baseline="0">
            <a:ln>
              <a:noFill/>
            </a:ln>
            <a:solidFill>
              <a:srgbClr val="000000"/>
            </a:solidFill>
            <a:effectLst/>
            <a:uFillTx/>
            <a:latin typeface="+mn-lt"/>
            <a:ea typeface="+mn-ea"/>
            <a:cs typeface="+mn-c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1582</TotalTime>
  <Words>558</Words>
  <Application>Microsoft Office PowerPoint</Application>
  <PresentationFormat>Custom</PresentationFormat>
  <Paragraphs>48</Paragraphs>
  <Slides>4</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Arial Black</vt:lpstr>
      <vt:lpstr>Lucida Grande</vt:lpstr>
      <vt:lpstr>Times</vt:lpstr>
      <vt:lpstr>White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Beattie, William R.</dc:creator>
  <cp:lastModifiedBy>Microsoft account</cp:lastModifiedBy>
  <cp:revision>31</cp:revision>
  <dcterms:modified xsi:type="dcterms:W3CDTF">2020-06-10T13:14:24Z</dcterms:modified>
</cp:coreProperties>
</file>