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61" r:id="rId2"/>
    <p:sldId id="262" r:id="rId3"/>
    <p:sldId id="263" r:id="rId4"/>
    <p:sldId id="264" r:id="rId5"/>
    <p:sldId id="265" r:id="rId6"/>
    <p:sldId id="266" r:id="rId7"/>
    <p:sldId id="267" r:id="rId8"/>
  </p:sldIdLst>
  <p:sldSz cx="13004800" cy="9753600"/>
  <p:notesSz cx="6858000" cy="9144000"/>
  <p:defaultTextStyle>
    <a:lvl1pPr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1pPr>
    <a:lvl2pPr indent="3429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2pPr>
    <a:lvl3pPr indent="6858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3pPr>
    <a:lvl4pPr indent="10287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4pPr>
    <a:lvl5pPr indent="13716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5pPr>
    <a:lvl6pPr indent="17145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6pPr>
    <a:lvl7pPr indent="20574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7pPr>
    <a:lvl8pPr indent="24003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8pPr>
    <a:lvl9pPr indent="27432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88955" autoAdjust="0"/>
  </p:normalViewPr>
  <p:slideViewPr>
    <p:cSldViewPr>
      <p:cViewPr varScale="1">
        <p:scale>
          <a:sx n="54" d="100"/>
          <a:sy n="54" d="100"/>
        </p:scale>
        <p:origin x="1218" y="324"/>
      </p:cViewPr>
      <p:guideLst>
        <p:guide orient="horz" pos="3072"/>
        <p:guide pos="409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hape 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 name="Shape 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063816534"/>
      </p:ext>
    </p:extLst>
  </p:cSld>
  <p:clrMap bg1="lt1" tx1="dk1" bg2="lt2" tx2="dk2" accent1="accent1" accent2="accent2" accent3="accent3" accent4="accent4" accent5="accent5" accent6="accent6" hlink="hlink" folHlink="folHlink"/>
  <p:notesStyle>
    <a:lvl1pPr defTabSz="647700">
      <a:defRPr sz="2200">
        <a:latin typeface="Lucida Grande"/>
        <a:ea typeface="Lucida Grande"/>
        <a:cs typeface="Lucida Grande"/>
        <a:sym typeface="Lucida Grande"/>
      </a:defRPr>
    </a:lvl1pPr>
    <a:lvl2pPr indent="228600" defTabSz="647700">
      <a:defRPr sz="2200">
        <a:latin typeface="Lucida Grande"/>
        <a:ea typeface="Lucida Grande"/>
        <a:cs typeface="Lucida Grande"/>
        <a:sym typeface="Lucida Grande"/>
      </a:defRPr>
    </a:lvl2pPr>
    <a:lvl3pPr indent="457200" defTabSz="647700">
      <a:defRPr sz="2200">
        <a:latin typeface="Lucida Grande"/>
        <a:ea typeface="Lucida Grande"/>
        <a:cs typeface="Lucida Grande"/>
        <a:sym typeface="Lucida Grande"/>
      </a:defRPr>
    </a:lvl3pPr>
    <a:lvl4pPr indent="685800" defTabSz="647700">
      <a:defRPr sz="2200">
        <a:latin typeface="Lucida Grande"/>
        <a:ea typeface="Lucida Grande"/>
        <a:cs typeface="Lucida Grande"/>
        <a:sym typeface="Lucida Grande"/>
      </a:defRPr>
    </a:lvl4pPr>
    <a:lvl5pPr indent="914400" defTabSz="647700">
      <a:defRPr sz="2200">
        <a:latin typeface="Lucida Grande"/>
        <a:ea typeface="Lucida Grande"/>
        <a:cs typeface="Lucida Grande"/>
        <a:sym typeface="Lucida Grande"/>
      </a:defRPr>
    </a:lvl5pPr>
    <a:lvl6pPr indent="1143000" defTabSz="647700">
      <a:defRPr sz="2200">
        <a:latin typeface="Lucida Grande"/>
        <a:ea typeface="Lucida Grande"/>
        <a:cs typeface="Lucida Grande"/>
        <a:sym typeface="Lucida Grande"/>
      </a:defRPr>
    </a:lvl6pPr>
    <a:lvl7pPr indent="1371600" defTabSz="647700">
      <a:defRPr sz="2200">
        <a:latin typeface="Lucida Grande"/>
        <a:ea typeface="Lucida Grande"/>
        <a:cs typeface="Lucida Grande"/>
        <a:sym typeface="Lucida Grande"/>
      </a:defRPr>
    </a:lvl7pPr>
    <a:lvl8pPr indent="1600200" defTabSz="647700">
      <a:defRPr sz="2200">
        <a:latin typeface="Lucida Grande"/>
        <a:ea typeface="Lucida Grande"/>
        <a:cs typeface="Lucida Grande"/>
        <a:sym typeface="Lucida Grande"/>
      </a:defRPr>
    </a:lvl8pPr>
    <a:lvl9pPr indent="1828800" defTabSz="6477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VAJPDT1if10&amp;feature=youtu.b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tSWZEay0kWI&amp;feature=youtu.b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pPr lvl="0"/>
            <a:endParaRPr/>
          </a:p>
        </p:txBody>
      </p:sp>
      <p:sp>
        <p:nvSpPr>
          <p:cNvPr id="95" name="Shape 95"/>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In 1961, CORE members went on a historic bus trip across the South.  The trip consisted of two buses were filled with both whites and blacks and their goal was to test a Supreme Court decision that banned segregated seating on interstate bus routes and segregated facilities in bus terminals.  Those people on the two busses would become called </a:t>
            </a:r>
            <a:r>
              <a:rPr sz="1900" u="sng" dirty="0">
                <a:uFill>
                  <a:solidFill>
                    <a:srgbClr val="FFFFFF"/>
                  </a:solidFill>
                </a:uFill>
                <a:latin typeface="Arial"/>
                <a:ea typeface="Arial"/>
                <a:cs typeface="Arial"/>
                <a:sym typeface="Arial"/>
              </a:rPr>
              <a:t>freedom riders. </a:t>
            </a:r>
            <a:r>
              <a:rPr sz="1900" dirty="0">
                <a:uFill>
                  <a:solidFill>
                    <a:srgbClr val="FFFFFF"/>
                  </a:solidFill>
                </a:uFill>
                <a:latin typeface="Arial"/>
                <a:ea typeface="Arial"/>
                <a:cs typeface="Arial"/>
                <a:sym typeface="Arial"/>
              </a:rPr>
              <a:t>They were trying to provoke a violent </a:t>
            </a:r>
            <a:r>
              <a:rPr sz="1900" dirty="0" smtClean="0">
                <a:uFill>
                  <a:solidFill>
                    <a:srgbClr val="FFFFFF"/>
                  </a:solidFill>
                </a:uFill>
                <a:latin typeface="Arial"/>
                <a:ea typeface="Arial"/>
                <a:cs typeface="Arial"/>
                <a:sym typeface="Arial"/>
              </a:rPr>
              <a:t>rea</a:t>
            </a:r>
            <a:r>
              <a:rPr lang="en-US" sz="1900" dirty="0" smtClean="0">
                <a:uFill>
                  <a:solidFill>
                    <a:srgbClr val="FFFFFF"/>
                  </a:solidFill>
                </a:uFill>
                <a:latin typeface="Arial"/>
                <a:ea typeface="Arial"/>
                <a:cs typeface="Arial"/>
                <a:sym typeface="Arial"/>
              </a:rPr>
              <a:t>c</a:t>
            </a:r>
            <a:r>
              <a:rPr sz="1900" dirty="0" smtClean="0">
                <a:uFill>
                  <a:solidFill>
                    <a:srgbClr val="FFFFFF"/>
                  </a:solidFill>
                </a:uFill>
                <a:latin typeface="Arial"/>
                <a:ea typeface="Arial"/>
                <a:cs typeface="Arial"/>
                <a:sym typeface="Arial"/>
              </a:rPr>
              <a:t>tion </a:t>
            </a:r>
            <a:r>
              <a:rPr sz="1900" dirty="0">
                <a:uFill>
                  <a:solidFill>
                    <a:srgbClr val="FFFFFF"/>
                  </a:solidFill>
                </a:uFill>
                <a:latin typeface="Arial"/>
                <a:ea typeface="Arial"/>
                <a:cs typeface="Arial"/>
                <a:sym typeface="Arial"/>
              </a:rPr>
              <a:t>that would convince the Kennedy administration to enforce the law.</a:t>
            </a:r>
          </a:p>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At the Alabama state line, white racists got on the Bus number one carrying chains, brass knuckles and pistols.  They brutally beat African American riders and white activists who tried to intervene.  Still the riders continued.  Then on May 4 1961, Mother’s Day, the buss pulled into the Birmingham bus terminal. Bus number one was attacked by a mob holding iron bars.  That was the end of Bus number One.  Bus Number two continued on. IN Anniston, Alabama, about 200 angry whites attacked Bus Two.  The mob followed the activists out of town.  When one of the tires blew, they smashed a window and tossed in a fire bomb.  The freedom riders spilled out just before the bus exploded.</a:t>
            </a:r>
          </a:p>
          <a:p>
            <a:pPr marR="57799" lvl="0" defTabSz="1295400">
              <a:spcBef>
                <a:spcPts val="700"/>
              </a:spcBef>
              <a:buClr>
                <a:srgbClr val="FFFFFF"/>
              </a:buClr>
              <a:defRPr sz="1800"/>
            </a:pPr>
            <a:endParaRPr sz="19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----New volunteers and new busses were sent to the south.  In Birmingham, policemen pulled them from the bus, beat them, and drove them into Tennessee. The bus driver then stopped in in Tennessee and refused to drive on scared for his life.  In protest, the passengers occupied the WHITES-ONLY waiting room at the terminal for eighteen hours until Robert Kennedy called the bus company to convince the driver to proceed. They set out for Montgomery, Alabama. Officials in Alabama had promised Kennedy that the riders would be protected.  But they lied.  An angry mob armed with bats and lead pipes pulled the riders out and beat them.  There wasn’t a cop in sight.</a:t>
            </a:r>
          </a:p>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---It worked.  Newspapers across the country and around the world denounced the beatings.  President Kennedy sent 400 U.S. marshals to protect the riders on the last part of their journey to Jackson, Mississippi.  In addition, he banned segregation in all interstate travel factitious, including waiting rooms, restrooms and lunch counters.</a:t>
            </a:r>
          </a:p>
        </p:txBody>
      </p:sp>
    </p:spTree>
    <p:extLst>
      <p:ext uri="{BB962C8B-B14F-4D97-AF65-F5344CB8AC3E}">
        <p14:creationId xmlns:p14="http://schemas.microsoft.com/office/powerpoint/2010/main" val="94444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pPr lvl="0"/>
            <a:endParaRPr/>
          </a:p>
        </p:txBody>
      </p:sp>
      <p:sp>
        <p:nvSpPr>
          <p:cNvPr id="111" name="Shape 111"/>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a 2:44 minute Freedom Summer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 a 2:44 minute Freedom Summer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Original Link: </a:t>
            </a:r>
            <a:r>
              <a:rPr lang="en-US" sz="2200" dirty="0" smtClean="0">
                <a:uFill>
                  <a:solidFill>
                    <a:srgbClr val="0F2FB2"/>
                  </a:solidFill>
                </a:uFill>
                <a:latin typeface="Arial"/>
                <a:ea typeface="Arial"/>
                <a:cs typeface="Arial"/>
                <a:sym typeface="Arial"/>
              </a:rPr>
              <a:t>https://youtu.be/sdlmKzLYq6Q</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In 1961, CORE members went on a historic bus trip across the South.  The trip consisted of two buses were filled with both whites and blacks and their goal was to test a Supreme Court decision that banned segregated seating on interstate bus routes and segregated facilities in bus terminals.  Those people on the two busses would become called </a:t>
            </a:r>
            <a:r>
              <a:rPr sz="2200" u="sng" dirty="0">
                <a:uFill>
                  <a:solidFill>
                    <a:srgbClr val="FFFFFF"/>
                  </a:solidFill>
                </a:uFill>
                <a:latin typeface="Arial"/>
                <a:ea typeface="Arial"/>
                <a:cs typeface="Arial"/>
                <a:sym typeface="Arial"/>
              </a:rPr>
              <a:t>freedom riders. </a:t>
            </a:r>
            <a:r>
              <a:rPr sz="2200" dirty="0">
                <a:uFill>
                  <a:solidFill>
                    <a:srgbClr val="FFFFFF"/>
                  </a:solidFill>
                </a:uFill>
                <a:latin typeface="Arial"/>
                <a:ea typeface="Arial"/>
                <a:cs typeface="Arial"/>
                <a:sym typeface="Arial"/>
              </a:rPr>
              <a:t>They were trying to provoke a violent </a:t>
            </a:r>
            <a:r>
              <a:rPr sz="2200" dirty="0" smtClean="0">
                <a:uFill>
                  <a:solidFill>
                    <a:srgbClr val="FFFFFF"/>
                  </a:solidFill>
                </a:uFill>
                <a:latin typeface="Arial"/>
                <a:ea typeface="Arial"/>
                <a:cs typeface="Arial"/>
                <a:sym typeface="Arial"/>
              </a:rPr>
              <a:t>rea</a:t>
            </a:r>
            <a:r>
              <a:rPr lang="en-US" sz="2200" dirty="0" smtClean="0">
                <a:uFill>
                  <a:solidFill>
                    <a:srgbClr val="FFFFFF"/>
                  </a:solidFill>
                </a:uFill>
                <a:latin typeface="Arial"/>
                <a:ea typeface="Arial"/>
                <a:cs typeface="Arial"/>
                <a:sym typeface="Arial"/>
              </a:rPr>
              <a:t>c</a:t>
            </a:r>
            <a:r>
              <a:rPr sz="2200" dirty="0" smtClean="0">
                <a:uFill>
                  <a:solidFill>
                    <a:srgbClr val="FFFFFF"/>
                  </a:solidFill>
                </a:uFill>
                <a:latin typeface="Arial"/>
                <a:ea typeface="Arial"/>
                <a:cs typeface="Arial"/>
                <a:sym typeface="Arial"/>
              </a:rPr>
              <a:t>tion </a:t>
            </a:r>
            <a:r>
              <a:rPr sz="2200" dirty="0">
                <a:uFill>
                  <a:solidFill>
                    <a:srgbClr val="FFFFFF"/>
                  </a:solidFill>
                </a:uFill>
                <a:latin typeface="Arial"/>
                <a:ea typeface="Arial"/>
                <a:cs typeface="Arial"/>
                <a:sym typeface="Arial"/>
              </a:rPr>
              <a:t>that would convince the Kennedy administration to enforce the law.</a:t>
            </a:r>
          </a:p>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At the Alabama state line, white racists got on the Bus number one carrying chains, brass knuckles and pistols.  They brutally beat African American riders and white activists who tried to intervene.  Still the riders continued.  Then on May 4 1961, Mother’s Day, the buss pulled into the Birmingham bus terminal. Bus number one was attacked by a mob holding iron bars.  That was the end of Bus number One.  Bus Number two continued on. IN Anniston, Alabama, about 200 angry whites attacked Bus Two.  The mob followed the activists out of town.  When one of the tires blew, they smashed a window and tossed in a fire bomb.  The freedom riders spilled out just before the bus exploded.</a:t>
            </a:r>
          </a:p>
          <a:p>
            <a:pPr marR="57799" lvl="0" defTabSz="1295400">
              <a:spcBef>
                <a:spcPts val="700"/>
              </a:spcBef>
              <a:buClr>
                <a:srgbClr val="FFFFFF"/>
              </a:buClr>
              <a:defRPr sz="1800"/>
            </a:pPr>
            <a:endParaRPr sz="19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----New volunteers and new busses were sent to the south.  In Birmingham, policemen pulled them from the bus, beat them, and drove them into Tennessee. The bus driver then stopped in in Tennessee and refused to drive on scared for his life.  In protest, the passengers occupied the WHITES-ONLY waiting room at the terminal for eighteen hours until Robert Kennedy called the bus company to convince the driver to proceed. They set out for Montgomery, Alabama. Officials in Alabama had promised Kennedy that the riders would be protected.  But they lied.  An angry mob armed with bats and lead pipes pulled the riders out and beat them.  There wasn’t a cop in sight.</a:t>
            </a:r>
          </a:p>
          <a:p>
            <a:pPr marR="57799" lvl="0" defTabSz="1295400">
              <a:spcBef>
                <a:spcPts val="700"/>
              </a:spcBef>
              <a:buClr>
                <a:srgbClr val="FFFFFF"/>
              </a:buClr>
              <a:defRPr sz="1800"/>
            </a:pPr>
            <a:r>
              <a:rPr sz="1900" dirty="0">
                <a:uFill>
                  <a:solidFill>
                    <a:srgbClr val="FFFFFF"/>
                  </a:solidFill>
                </a:uFill>
                <a:latin typeface="Arial"/>
                <a:ea typeface="Arial"/>
                <a:cs typeface="Arial"/>
                <a:sym typeface="Arial"/>
              </a:rPr>
              <a:t>---It worked.  Newspapers across the country and around the world denounced the beatings.  President Kennedy sent 400 U.S. marshals to protect the riders on the last part of their journey to Jackson, Mississippi.  In addition, he banned segregation in all interstate travel factitious, including waiting rooms, restrooms and lunch counters.</a:t>
            </a:r>
          </a:p>
        </p:txBody>
      </p:sp>
    </p:spTree>
    <p:extLst>
      <p:ext uri="{BB962C8B-B14F-4D97-AF65-F5344CB8AC3E}">
        <p14:creationId xmlns:p14="http://schemas.microsoft.com/office/powerpoint/2010/main" val="3681576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pPr lvl="0"/>
            <a:endParaRPr/>
          </a:p>
        </p:txBody>
      </p:sp>
      <p:sp>
        <p:nvSpPr>
          <p:cNvPr id="124" name="Shape 124"/>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100" dirty="0" smtClean="0">
                <a:uFill>
                  <a:solidFill>
                    <a:srgbClr val="FFFFFF"/>
                  </a:solidFill>
                </a:uFill>
                <a:latin typeface="Helvetica"/>
                <a:ea typeface="Helvetica"/>
                <a:cs typeface="Helvetica"/>
                <a:sym typeface="Helvetica"/>
              </a:rPr>
              <a:t>Birmingham</a:t>
            </a:r>
            <a:r>
              <a:rPr sz="2100" dirty="0">
                <a:uFill>
                  <a:solidFill>
                    <a:srgbClr val="FFFFFF"/>
                  </a:solidFill>
                </a:uFill>
                <a:latin typeface="Helvetica"/>
                <a:ea typeface="Helvetica"/>
                <a:cs typeface="Helvetica"/>
                <a:sym typeface="Helvetica"/>
              </a:rPr>
              <a:t>, Alabama was the most segregated city in the country.  It was known for its strict enforcement of total segregation in public life - in schools restaurants, city parks and department store dressing rooms. Although African Americans constituted more than 40% of Birmingham’s population, fewer than 10,000 of 80,000 voters were black.  It was also known for racial violence, including 18 bombings from 1957 to 1963. </a:t>
            </a:r>
          </a:p>
          <a:p>
            <a:pPr marR="57799" lvl="0" defTabSz="1295400">
              <a:spcBef>
                <a:spcPts val="700"/>
              </a:spcBef>
              <a:buClr>
                <a:srgbClr val="FFFFFF"/>
              </a:buClr>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Martin Luther King, Jr and his SCLC allies including Reverend Fred </a:t>
            </a:r>
            <a:r>
              <a:rPr sz="2100" dirty="0" err="1">
                <a:uFill>
                  <a:solidFill>
                    <a:srgbClr val="FFFFFF"/>
                  </a:solidFill>
                </a:uFill>
                <a:latin typeface="Helvetica"/>
                <a:ea typeface="Helvetica"/>
                <a:cs typeface="Helvetica"/>
                <a:sym typeface="Helvetica"/>
              </a:rPr>
              <a:t>Shuttlesworth</a:t>
            </a:r>
            <a:r>
              <a:rPr sz="2100" dirty="0">
                <a:uFill>
                  <a:solidFill>
                    <a:srgbClr val="FFFFFF"/>
                  </a:solidFill>
                </a:uFill>
                <a:latin typeface="Helvetica"/>
                <a:ea typeface="Helvetica"/>
                <a:cs typeface="Helvetica"/>
                <a:sym typeface="Helvetica"/>
              </a:rPr>
              <a:t> developed the strategy to fill the city jails with protesters, boycott downtown department stores and enrage Chief of police, Eugene “Bull” Connor. He was known for violence. </a:t>
            </a: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King demanded 1. an end to racist hiring practices, 2. end of segregation public accommodations</a:t>
            </a: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3. the creation of a biracial committee to oversee the desegregation.</a:t>
            </a: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During the protests King and many others were arrested.  King himself was put in solitary confinement for several days.  He wrote an open letter to leaders who felt his movement was trying to move too fast.  It was snuck out of prison and reprinted in newspapers around the U.S.  (CLICK)</a:t>
            </a: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Television cameras recorded the scenes of appalling violence for people around the country.  Even those who didn’t care for the civil rights movement were revolted.  and In the End, King and the protesters won. Birmingham had been desegregated.  </a:t>
            </a:r>
            <a:r>
              <a:rPr sz="2100" dirty="0" smtClean="0">
                <a:uFill>
                  <a:solidFill>
                    <a:srgbClr val="FFFFFF"/>
                  </a:solidFill>
                </a:uFill>
                <a:latin typeface="Helvetica"/>
                <a:ea typeface="Helvetica"/>
                <a:cs typeface="Helvetica"/>
                <a:sym typeface="Helvetica"/>
              </a:rPr>
              <a:t>Non</a:t>
            </a:r>
            <a:r>
              <a:rPr lang="en-US" sz="2100" dirty="0" smtClean="0">
                <a:uFill>
                  <a:solidFill>
                    <a:srgbClr val="FFFFFF"/>
                  </a:solidFill>
                </a:uFill>
                <a:latin typeface="Helvetica"/>
                <a:ea typeface="Helvetica"/>
                <a:cs typeface="Helvetica"/>
                <a:sym typeface="Helvetica"/>
              </a:rPr>
              <a:t>-</a:t>
            </a:r>
            <a:r>
              <a:rPr sz="2100" dirty="0" smtClean="0">
                <a:uFill>
                  <a:solidFill>
                    <a:srgbClr val="FFFFFF"/>
                  </a:solidFill>
                </a:uFill>
                <a:latin typeface="Helvetica"/>
                <a:ea typeface="Helvetica"/>
                <a:cs typeface="Helvetica"/>
                <a:sym typeface="Helvetica"/>
              </a:rPr>
              <a:t>Violence </a:t>
            </a:r>
            <a:r>
              <a:rPr sz="2100" dirty="0">
                <a:uFill>
                  <a:solidFill>
                    <a:srgbClr val="FFFFFF"/>
                  </a:solidFill>
                </a:uFill>
                <a:latin typeface="Helvetica"/>
                <a:ea typeface="Helvetica"/>
                <a:cs typeface="Helvetica"/>
                <a:sym typeface="Helvetica"/>
              </a:rPr>
              <a:t>worked - It wouldn’t work every time - But in Birmingham, Alabama it had proved itself.</a:t>
            </a: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p:txBody>
      </p:sp>
    </p:spTree>
    <p:extLst>
      <p:ext uri="{BB962C8B-B14F-4D97-AF65-F5344CB8AC3E}">
        <p14:creationId xmlns:p14="http://schemas.microsoft.com/office/powerpoint/2010/main" val="276767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pPr lvl="0"/>
            <a:endParaRPr/>
          </a:p>
        </p:txBody>
      </p:sp>
      <p:sp>
        <p:nvSpPr>
          <p:cNvPr id="138" name="Shape 138"/>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a 2:46 minute Birmingham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 a 2:46 minute Birmingham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Original Link: </a:t>
            </a:r>
            <a:r>
              <a:rPr sz="2200" dirty="0">
                <a:uFill>
                  <a:solidFill>
                    <a:srgbClr val="0D3ABB"/>
                  </a:solidFill>
                </a:uFill>
                <a:latin typeface="Arial"/>
                <a:ea typeface="Arial"/>
                <a:cs typeface="Arial"/>
                <a:sym typeface="Arial"/>
                <a:hlinkClick r:id="rId3"/>
              </a:rPr>
              <a:t>https://www.youtube.com/watch?v=VAJPDT1if10&amp;feature=youtu.be</a:t>
            </a: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Birmingham, Alabama was the most segregated city in the country.  It was known for its strict enforcement of total segregation in public life - in schools restaurants, city parks and department store dressing rooms. Although African Americans constituted more than 40% of Birmingham’s population, fewer than 10,000 of 80,000 voters were black.  It was also known for racial violence, including 18 bombings from 1957 to 1963. </a:t>
            </a:r>
          </a:p>
          <a:p>
            <a:pPr marR="57799" lvl="0" defTabSz="1295400">
              <a:spcBef>
                <a:spcPts val="700"/>
              </a:spcBef>
              <a:buClr>
                <a:srgbClr val="FFFFFF"/>
              </a:buClr>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Martin Luther King, Jr and his SCLC allies including Reverend Fred </a:t>
            </a:r>
            <a:r>
              <a:rPr sz="2100" dirty="0" err="1">
                <a:uFill>
                  <a:solidFill>
                    <a:srgbClr val="FFFFFF"/>
                  </a:solidFill>
                </a:uFill>
                <a:latin typeface="Helvetica"/>
                <a:ea typeface="Helvetica"/>
                <a:cs typeface="Helvetica"/>
                <a:sym typeface="Helvetica"/>
              </a:rPr>
              <a:t>Shuttlesworth</a:t>
            </a:r>
            <a:r>
              <a:rPr sz="2100" dirty="0">
                <a:uFill>
                  <a:solidFill>
                    <a:srgbClr val="FFFFFF"/>
                  </a:solidFill>
                </a:uFill>
                <a:latin typeface="Helvetica"/>
                <a:ea typeface="Helvetica"/>
                <a:cs typeface="Helvetica"/>
                <a:sym typeface="Helvetica"/>
              </a:rPr>
              <a:t> developed the strategy to fill the city jails with protesters, boycott downtown department stores and enrage Chief of police, Eugene “Bull” Connor. He was known for violence. </a:t>
            </a: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King demanded 1. an end to racist hiring practices, 2. end of segregation public accommodations</a:t>
            </a: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3. the creation of a biracial committee to oversee the desegregation.</a:t>
            </a: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During the protests King and many others were arrested.  King himself was put in solitary confinement for several days.  He wrote an open letter to leaders who felt his movement was trying to move too fast.  It was snuck out of prison and reprinted in newspapers around the U.S.  (CLICK)</a:t>
            </a: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r>
              <a:rPr sz="2100" dirty="0">
                <a:uFill>
                  <a:solidFill>
                    <a:srgbClr val="FFFFFF"/>
                  </a:solidFill>
                </a:uFill>
                <a:latin typeface="Helvetica"/>
                <a:ea typeface="Helvetica"/>
                <a:cs typeface="Helvetica"/>
                <a:sym typeface="Helvetica"/>
              </a:rPr>
              <a:t>Television cameras recorded the scenes of appalling violence for people around the country.  Even those who didn’t care for the civil rights movement were revolted.  and In the End, King and the protesters won. Birmingham had been desegregated.  </a:t>
            </a:r>
            <a:r>
              <a:rPr sz="2100" dirty="0" smtClean="0">
                <a:uFill>
                  <a:solidFill>
                    <a:srgbClr val="FFFFFF"/>
                  </a:solidFill>
                </a:uFill>
                <a:latin typeface="Helvetica"/>
                <a:ea typeface="Helvetica"/>
                <a:cs typeface="Helvetica"/>
                <a:sym typeface="Helvetica"/>
              </a:rPr>
              <a:t>Non</a:t>
            </a:r>
            <a:r>
              <a:rPr lang="en-US" sz="2100" dirty="0" smtClean="0">
                <a:uFill>
                  <a:solidFill>
                    <a:srgbClr val="FFFFFF"/>
                  </a:solidFill>
                </a:uFill>
                <a:latin typeface="Helvetica"/>
                <a:ea typeface="Helvetica"/>
                <a:cs typeface="Helvetica"/>
                <a:sym typeface="Helvetica"/>
              </a:rPr>
              <a:t>-</a:t>
            </a:r>
            <a:r>
              <a:rPr sz="2100" dirty="0" smtClean="0">
                <a:uFill>
                  <a:solidFill>
                    <a:srgbClr val="FFFFFF"/>
                  </a:solidFill>
                </a:uFill>
                <a:latin typeface="Helvetica"/>
                <a:ea typeface="Helvetica"/>
                <a:cs typeface="Helvetica"/>
                <a:sym typeface="Helvetica"/>
              </a:rPr>
              <a:t>Violence </a:t>
            </a:r>
            <a:r>
              <a:rPr sz="2100" dirty="0">
                <a:uFill>
                  <a:solidFill>
                    <a:srgbClr val="FFFFFF"/>
                  </a:solidFill>
                </a:uFill>
                <a:latin typeface="Helvetica"/>
                <a:ea typeface="Helvetica"/>
                <a:cs typeface="Helvetica"/>
                <a:sym typeface="Helvetica"/>
              </a:rPr>
              <a:t>worked - It wouldn’t work every time - But in Birmingham, Alabama it had proved itself.</a:t>
            </a: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tabLst>
                <a:tab pos="3962400" algn="l"/>
              </a:tabLst>
              <a:defRPr sz="1800"/>
            </a:pPr>
            <a:endParaRPr sz="2100" dirty="0">
              <a:uFill>
                <a:solidFill>
                  <a:srgbClr val="FFFFFF"/>
                </a:solidFill>
              </a:uFill>
              <a:latin typeface="Helvetica"/>
              <a:ea typeface="Helvetica"/>
              <a:cs typeface="Helvetica"/>
              <a:sym typeface="Helvetica"/>
            </a:endParaRPr>
          </a:p>
        </p:txBody>
      </p:sp>
    </p:spTree>
    <p:extLst>
      <p:ext uri="{BB962C8B-B14F-4D97-AF65-F5344CB8AC3E}">
        <p14:creationId xmlns:p14="http://schemas.microsoft.com/office/powerpoint/2010/main" val="149473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pPr lvl="0"/>
            <a:endParaRPr/>
          </a:p>
        </p:txBody>
      </p:sp>
      <p:sp>
        <p:nvSpPr>
          <p:cNvPr id="158" name="Shape 158"/>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Civil rights leaders proposed a march on Washington to lobby for passage of Kennedy’s civil rights bill.  Kennedy actually tried to stop the march - He told king the march could anger Congress who he had to convince to pass the bill and the march might result in serious racial violence.  King and other leaders ignored Kennedy and went through with it.  Kennedy finally supported the march.</a:t>
            </a:r>
          </a:p>
          <a:p>
            <a:pPr marR="57799" lvl="0" defTabSz="1295400">
              <a:spcBef>
                <a:spcPts val="700"/>
              </a:spcBef>
              <a:buClr>
                <a:srgbClr val="FFFFFF"/>
              </a:buClr>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The March on Washington took place in August of 1963.  More than 250,000 people came from all over the country, including around 75,000 whites.  Civil rights leaders all gave speeches at the march and this is where MLK delivered what was to become his best-known address, his I have a dream speech.  Kennedy watch the speech from his TV and was impressed, but Congress still wouldn’t pass his civil rights bill.</a:t>
            </a:r>
          </a:p>
        </p:txBody>
      </p:sp>
    </p:spTree>
    <p:extLst>
      <p:ext uri="{BB962C8B-B14F-4D97-AF65-F5344CB8AC3E}">
        <p14:creationId xmlns:p14="http://schemas.microsoft.com/office/powerpoint/2010/main" val="314587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pPr lvl="0"/>
            <a:endParaRPr/>
          </a:p>
        </p:txBody>
      </p:sp>
      <p:sp>
        <p:nvSpPr>
          <p:cNvPr id="172" name="Shape 172"/>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a 3:18 minute March on Washington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video 3:18 minute March on Washington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b="1" dirty="0">
                <a:uFill>
                  <a:solidFill>
                    <a:srgbClr val="FFFFFF"/>
                  </a:solidFill>
                </a:uFill>
                <a:latin typeface="Arial"/>
                <a:ea typeface="Arial"/>
                <a:cs typeface="Arial"/>
                <a:sym typeface="Arial"/>
              </a:rPr>
              <a:t>Original Link:</a:t>
            </a:r>
            <a:r>
              <a:rPr sz="2200" dirty="0">
                <a:uFill>
                  <a:solidFill>
                    <a:srgbClr val="FFFFFF"/>
                  </a:solidFill>
                </a:uFill>
                <a:latin typeface="Arial"/>
                <a:ea typeface="Arial"/>
                <a:cs typeface="Arial"/>
                <a:sym typeface="Arial"/>
              </a:rPr>
              <a:t> </a:t>
            </a:r>
            <a:r>
              <a:rPr sz="2200" dirty="0">
                <a:uFill>
                  <a:solidFill>
                    <a:srgbClr val="0C2A9F"/>
                  </a:solidFill>
                </a:uFill>
                <a:latin typeface="Arial"/>
                <a:ea typeface="Arial"/>
                <a:cs typeface="Arial"/>
                <a:sym typeface="Arial"/>
                <a:hlinkClick r:id="rId3"/>
              </a:rPr>
              <a:t>https://www.youtube.com/watch?v=tSWZEay0kWI&amp;feature=youtu.be</a:t>
            </a: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Civil rights leaders proposed a march on Washington to lobby for passage of Kennedy’s civil rights bill.  Kennedy actually tried to stop the march - He told king the march could anger Congress who he had to convince to pass the bill and the march might result in serious racial violence.  King and other leaders ignored Kennedy and went through with it.  Kennedy finally supported the march.</a:t>
            </a:r>
          </a:p>
          <a:p>
            <a:pPr marR="57799" lvl="0" defTabSz="1295400">
              <a:spcBef>
                <a:spcPts val="700"/>
              </a:spcBef>
              <a:buClr>
                <a:srgbClr val="FFFFFF"/>
              </a:buClr>
              <a:defRPr sz="1800"/>
            </a:pPr>
            <a:endParaRPr sz="2100" dirty="0">
              <a:uFill>
                <a:solidFill>
                  <a:srgbClr val="FFFFFF"/>
                </a:solidFill>
              </a:uFill>
              <a:latin typeface="Helvetica"/>
              <a:ea typeface="Helvetica"/>
              <a:cs typeface="Helvetica"/>
              <a:sym typeface="Helvetica"/>
            </a:endParaRPr>
          </a:p>
          <a:p>
            <a:pPr marR="57799" lvl="0" defTabSz="1295400">
              <a:spcBef>
                <a:spcPts val="700"/>
              </a:spcBef>
              <a:buClr>
                <a:srgbClr val="FFFFFF"/>
              </a:buClr>
              <a:defRPr sz="1800"/>
            </a:pPr>
            <a:r>
              <a:rPr sz="2100" dirty="0">
                <a:uFill>
                  <a:solidFill>
                    <a:srgbClr val="FFFFFF"/>
                  </a:solidFill>
                </a:uFill>
                <a:latin typeface="Helvetica"/>
                <a:ea typeface="Helvetica"/>
                <a:cs typeface="Helvetica"/>
                <a:sym typeface="Helvetica"/>
              </a:rPr>
              <a:t>The March on Washington took place in August of 1963.  More than 250,000 people came from all over the country, including around 75,000 whites.  Civil rights leaders all gave speeches at the march and this is where MLK delivered what was to become his best-known address, his I have a dream speech.  Kennedy watch the speech from his TV and was impressed, but Congress still wouldn’t pass his civil rights bill.</a:t>
            </a:r>
          </a:p>
        </p:txBody>
      </p:sp>
    </p:spTree>
    <p:extLst>
      <p:ext uri="{BB962C8B-B14F-4D97-AF65-F5344CB8AC3E}">
        <p14:creationId xmlns:p14="http://schemas.microsoft.com/office/powerpoint/2010/main" val="210704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pPr lvl="0"/>
            <a:endParaRPr/>
          </a:p>
        </p:txBody>
      </p:sp>
      <p:sp>
        <p:nvSpPr>
          <p:cNvPr id="185" name="Shape 185"/>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Three Months after the March on Washington, President Kennedy was dead and his </a:t>
            </a:r>
            <a:r>
              <a:rPr sz="2200" dirty="0" smtClean="0">
                <a:uFill>
                  <a:solidFill>
                    <a:srgbClr val="FFFFFF"/>
                  </a:solidFill>
                </a:uFill>
                <a:latin typeface="Arial"/>
                <a:ea typeface="Arial"/>
                <a:cs typeface="Arial"/>
                <a:sym typeface="Arial"/>
              </a:rPr>
              <a:t>civil </a:t>
            </a:r>
            <a:r>
              <a:rPr sz="2200" dirty="0">
                <a:uFill>
                  <a:solidFill>
                    <a:srgbClr val="FFFFFF"/>
                  </a:solidFill>
                </a:uFill>
                <a:latin typeface="Arial"/>
                <a:ea typeface="Arial"/>
                <a:cs typeface="Arial"/>
                <a:sym typeface="Arial"/>
              </a:rPr>
              <a:t>rights bill was not passed.  Just five days after Kennedy’s death Johnson gives a speech pushing for the passing of JFK’s civil rights bill.(Click)</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Johnson hadn’t always been a civil rights believer. As a congressmen, he had voted against civil rights legislation, but as a Senator he had pushed civil rights legislation. Johns let congress know that he would accept a compromise on </a:t>
            </a:r>
            <a:r>
              <a:rPr sz="2200" dirty="0" smtClean="0">
                <a:uFill>
                  <a:solidFill>
                    <a:srgbClr val="FFFFFF"/>
                  </a:solidFill>
                </a:uFill>
                <a:latin typeface="Arial"/>
                <a:ea typeface="Arial"/>
                <a:cs typeface="Arial"/>
                <a:sym typeface="Arial"/>
              </a:rPr>
              <a:t>Civil </a:t>
            </a:r>
            <a:r>
              <a:rPr sz="2200" dirty="0">
                <a:uFill>
                  <a:solidFill>
                    <a:srgbClr val="FFFFFF"/>
                  </a:solidFill>
                </a:uFill>
                <a:latin typeface="Arial"/>
                <a:ea typeface="Arial"/>
                <a:cs typeface="Arial"/>
                <a:sym typeface="Arial"/>
              </a:rPr>
              <a:t>rights.  After it pass the congress, it had to pass the Senate. Southern members of the Senate filibustered the bill, but Johnson was able to </a:t>
            </a:r>
            <a:r>
              <a:rPr sz="2200" dirty="0" smtClean="0">
                <a:uFill>
                  <a:solidFill>
                    <a:srgbClr val="FFFFFF"/>
                  </a:solidFill>
                </a:uFill>
                <a:latin typeface="Arial"/>
                <a:ea typeface="Arial"/>
                <a:cs typeface="Arial"/>
                <a:sym typeface="Arial"/>
              </a:rPr>
              <a:t>arm-twist </a:t>
            </a:r>
            <a:r>
              <a:rPr sz="2200" dirty="0">
                <a:uFill>
                  <a:solidFill>
                    <a:srgbClr val="FFFFFF"/>
                  </a:solidFill>
                </a:uFill>
                <a:latin typeface="Arial"/>
                <a:ea typeface="Arial"/>
                <a:cs typeface="Arial"/>
                <a:sym typeface="Arial"/>
              </a:rPr>
              <a:t>an old friend to cut off the </a:t>
            </a:r>
            <a:r>
              <a:rPr sz="2200" dirty="0" smtClean="0">
                <a:uFill>
                  <a:solidFill>
                    <a:srgbClr val="FFFFFF"/>
                  </a:solidFill>
                </a:uFill>
                <a:latin typeface="Arial"/>
                <a:ea typeface="Arial"/>
                <a:cs typeface="Arial"/>
                <a:sym typeface="Arial"/>
              </a:rPr>
              <a:t>filibuster.  </a:t>
            </a:r>
            <a:r>
              <a:rPr sz="2200" dirty="0">
                <a:uFill>
                  <a:solidFill>
                    <a:srgbClr val="FFFFFF"/>
                  </a:solidFill>
                </a:uFill>
                <a:latin typeface="Arial"/>
                <a:ea typeface="Arial"/>
                <a:cs typeface="Arial"/>
                <a:sym typeface="Arial"/>
              </a:rPr>
              <a:t>Finally the bill passed.</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The Civil rights bill of 1964 banned discrimination in all public accommodations and gave the Justice Department </a:t>
            </a:r>
            <a:r>
              <a:rPr sz="2200" dirty="0" smtClean="0">
                <a:uFill>
                  <a:solidFill>
                    <a:srgbClr val="FFFFFF"/>
                  </a:solidFill>
                </a:uFill>
                <a:latin typeface="Arial"/>
                <a:ea typeface="Arial"/>
                <a:cs typeface="Arial"/>
                <a:sym typeface="Arial"/>
              </a:rPr>
              <a:t>authority </a:t>
            </a:r>
            <a:r>
              <a:rPr sz="2200" dirty="0">
                <a:uFill>
                  <a:solidFill>
                    <a:srgbClr val="FFFFFF"/>
                  </a:solidFill>
                </a:uFill>
                <a:latin typeface="Arial"/>
                <a:ea typeface="Arial"/>
                <a:cs typeface="Arial"/>
                <a:sym typeface="Arial"/>
              </a:rPr>
              <a:t>to act more vigorously in school segregation and voting rights cases. It also included an equal opportunity provision that prohibited discrimination in hiring based on race, sex, religion or national origin in companies with </a:t>
            </a:r>
            <a:r>
              <a:rPr sz="2200" dirty="0" smtClean="0">
                <a:uFill>
                  <a:solidFill>
                    <a:srgbClr val="FFFFFF"/>
                  </a:solidFill>
                </a:uFill>
                <a:latin typeface="Arial"/>
                <a:ea typeface="Arial"/>
                <a:cs typeface="Arial"/>
                <a:sym typeface="Arial"/>
              </a:rPr>
              <a:t>more </a:t>
            </a:r>
            <a:r>
              <a:rPr sz="2200" dirty="0">
                <a:uFill>
                  <a:solidFill>
                    <a:srgbClr val="FFFFFF"/>
                  </a:solidFill>
                </a:uFill>
                <a:latin typeface="Arial"/>
                <a:ea typeface="Arial"/>
                <a:cs typeface="Arial"/>
                <a:sym typeface="Arial"/>
              </a:rPr>
              <a:t>than 25 employees.  </a:t>
            </a:r>
          </a:p>
        </p:txBody>
      </p:sp>
    </p:spTree>
    <p:extLst>
      <p:ext uri="{BB962C8B-B14F-4D97-AF65-F5344CB8AC3E}">
        <p14:creationId xmlns:p14="http://schemas.microsoft.com/office/powerpoint/2010/main" val="46975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ster #6">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Master #6 copy 1">
    <p:spTree>
      <p:nvGrpSpPr>
        <p:cNvPr id="1" name=""/>
        <p:cNvGrpSpPr/>
        <p:nvPr/>
      </p:nvGrpSpPr>
      <p:grpSpPr>
        <a:xfrm>
          <a:off x="0" y="0"/>
          <a:ext cx="0" cy="0"/>
          <a:chOff x="0" y="0"/>
          <a:chExt cx="0" cy="0"/>
        </a:xfrm>
      </p:grpSpPr>
      <p:sp>
        <p:nvSpPr>
          <p:cNvPr id="5" name="Shape 5"/>
          <p:cNvSpPr/>
          <p:nvPr/>
        </p:nvSpPr>
        <p:spPr>
          <a:xfrm>
            <a:off x="-165100" y="-254000"/>
            <a:ext cx="13182600" cy="10350500"/>
          </a:xfrm>
          <a:prstGeom prst="rect">
            <a:avLst/>
          </a:prstGeom>
          <a:gradFill>
            <a:gsLst>
              <a:gs pos="0">
                <a:srgbClr val="000000"/>
              </a:gs>
              <a:gs pos="100000">
                <a:srgbClr val="C0C0C0"/>
              </a:gs>
            </a:gsLst>
            <a:lin ang="5519999"/>
          </a:gra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65100" y="-254000"/>
            <a:ext cx="13182600" cy="10350500"/>
          </a:xfrm>
          <a:prstGeom prst="rect">
            <a:avLst/>
          </a:prstGeom>
          <a:solidFill>
            <a:srgbClr val="C0C0C0"/>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1pPr>
      <a:lvl2pPr indent="2286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2pPr>
      <a:lvl3pPr indent="4572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3pPr>
      <a:lvl4pPr indent="6858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4pPr>
      <a:lvl5pPr indent="9144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5pPr>
      <a:lvl6pPr indent="11430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6pPr>
      <a:lvl7pPr indent="13716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7pPr>
      <a:lvl8pPr indent="16002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8pPr>
      <a:lvl9pPr indent="18288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9pPr>
    </p:titleStyle>
    <p:bodyStyle>
      <a:lvl1pPr marL="355600" indent="-355600"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1pPr>
      <a:lvl2pPr marL="824831" indent="-367631"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2pPr>
      <a:lvl3pPr marL="1233283" indent="-318883"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3pPr>
      <a:lvl4pPr marL="1790700" indent="-419100"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4pPr>
      <a:lvl5pPr indent="18288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5pPr>
      <a:lvl6pPr indent="21844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6pPr>
      <a:lvl7pPr indent="25400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7pPr>
      <a:lvl8pPr indent="28956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8pPr>
      <a:lvl9pPr indent="32512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9pPr>
    </p:bodyStyle>
    <p:otherStyle>
      <a:lvl1pPr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1pPr>
      <a:lvl2pPr indent="2286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2pPr>
      <a:lvl3pPr indent="4572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3pPr>
      <a:lvl4pPr indent="6858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4pPr>
      <a:lvl5pPr indent="9144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5pPr>
      <a:lvl6pPr indent="11430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6pPr>
      <a:lvl7pPr indent="13716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7pPr>
      <a:lvl8pPr indent="16002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8pPr>
      <a:lvl9pPr indent="18288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hyperlink" Target="https://youtu.be/sdlmKzLYq6Q" TargetMode="External"/><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VAJPDT1if10&amp;feature=youtu.be"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tSWZEay0kWI&amp;feature=youtu.be"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freedomriders.jpg"/>
          <p:cNvPicPr/>
          <p:nvPr/>
        </p:nvPicPr>
        <p:blipFill>
          <a:blip r:embed="rId3">
            <a:extLst/>
          </a:blip>
          <a:stretch>
            <a:fillRect/>
          </a:stretch>
        </p:blipFill>
        <p:spPr>
          <a:xfrm>
            <a:off x="0" y="266700"/>
            <a:ext cx="13068300" cy="8966200"/>
          </a:xfrm>
          <a:prstGeom prst="rect">
            <a:avLst/>
          </a:prstGeom>
          <a:ln w="12700">
            <a:miter lim="400000"/>
          </a:ln>
        </p:spPr>
      </p:pic>
      <p:pic>
        <p:nvPicPr>
          <p:cNvPr id="86" name="Picture 85"/>
          <p:cNvPicPr/>
          <p:nvPr/>
        </p:nvPicPr>
        <p:blipFill>
          <a:blip r:embed="rId4">
            <a:alphaModFix amt="70000"/>
            <a:extLst/>
          </a:blip>
          <a:stretch>
            <a:fillRect/>
          </a:stretch>
        </p:blipFill>
        <p:spPr>
          <a:xfrm>
            <a:off x="127000" y="2540000"/>
            <a:ext cx="4902200" cy="6705600"/>
          </a:xfrm>
          <a:prstGeom prst="rect">
            <a:avLst/>
          </a:prstGeom>
          <a:effectLst>
            <a:outerShdw blurRad="12700" dist="25400" dir="2700000" rotWithShape="0">
              <a:srgbClr val="000000"/>
            </a:outerShdw>
          </a:effectLst>
        </p:spPr>
      </p:pic>
      <p:sp>
        <p:nvSpPr>
          <p:cNvPr id="87" name="Shape 87"/>
          <p:cNvSpPr/>
          <p:nvPr/>
        </p:nvSpPr>
        <p:spPr>
          <a:xfrm>
            <a:off x="-25400" y="9156700"/>
            <a:ext cx="13055600" cy="901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88" name="Shape 88"/>
          <p:cNvSpPr/>
          <p:nvPr/>
        </p:nvSpPr>
        <p:spPr>
          <a:xfrm>
            <a:off x="-139700" y="2667000"/>
            <a:ext cx="5080000" cy="6107313"/>
          </a:xfrm>
          <a:prstGeom prst="rect">
            <a:avLst/>
          </a:prstGeom>
          <a:ln w="12700">
            <a:miter lim="400000"/>
          </a:ln>
          <a:effectLst>
            <a:outerShdw blurRad="127000" dir="2700000" rotWithShape="0">
              <a:srgbClr val="FFFFFF"/>
            </a:outerShdw>
          </a:effectLst>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sz="3900" b="1" dirty="0" smtClean="0">
                <a:effectLst>
                  <a:outerShdw blurRad="127000" dist="76200" dir="2700000" rotWithShape="0">
                    <a:srgbClr val="FFFFFF"/>
                  </a:outerShdw>
                </a:effectLst>
                <a:uFill>
                  <a:solidFill>
                    <a:srgbClr val="FFFFFF"/>
                  </a:solidFill>
                </a:uFill>
                <a:latin typeface="Arial"/>
                <a:ea typeface="Arial"/>
                <a:cs typeface="Arial"/>
                <a:sym typeface="Arial"/>
              </a:rPr>
              <a:t>Freedom </a:t>
            </a:r>
            <a:r>
              <a:rPr sz="3900" b="1" dirty="0">
                <a:effectLst>
                  <a:outerShdw blurRad="127000" dist="76200" dir="2700000" rotWithShape="0">
                    <a:srgbClr val="FFFFFF"/>
                  </a:outerShdw>
                </a:effectLst>
                <a:uFill>
                  <a:solidFill>
                    <a:srgbClr val="FFFFFF"/>
                  </a:solidFill>
                </a:uFill>
                <a:latin typeface="Arial"/>
                <a:ea typeface="Arial"/>
                <a:cs typeface="Arial"/>
                <a:sym typeface="Arial"/>
              </a:rPr>
              <a:t>Riders</a:t>
            </a:r>
            <a:endParaRPr sz="3300" b="1" dirty="0">
              <a:effectLst>
                <a:outerShdw blurRad="127000" dist="76200" dir="2700000" rotWithShape="0">
                  <a:srgbClr val="FFFFFF"/>
                </a:outerShdw>
              </a:effectLst>
              <a:uFill>
                <a:solidFill>
                  <a:srgbClr val="FFFFFF"/>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pPr>
            <a:r>
              <a:rPr sz="2800" b="1" dirty="0">
                <a:effectLst>
                  <a:outerShdw blurRad="127000" dist="76200" dir="2700000" rotWithShape="0">
                    <a:srgbClr val="FFFFFF"/>
                  </a:outerShdw>
                </a:effectLst>
                <a:uFill>
                  <a:solidFill>
                    <a:srgbClr val="FFFFFF"/>
                  </a:solidFill>
                </a:uFill>
                <a:latin typeface="Arial"/>
                <a:ea typeface="Arial"/>
                <a:cs typeface="Arial"/>
                <a:sym typeface="Arial"/>
              </a:rPr>
              <a:t>- </a:t>
            </a:r>
            <a:r>
              <a:rPr sz="2800" u="sng" dirty="0">
                <a:effectLst>
                  <a:outerShdw blurRad="127000" dist="76200" dir="2700000" rotWithShape="0">
                    <a:srgbClr val="FFFFFF"/>
                  </a:outerShdw>
                </a:effectLst>
                <a:uFill>
                  <a:solidFill/>
                </a:uFill>
                <a:latin typeface="Arial"/>
                <a:ea typeface="Arial"/>
                <a:cs typeface="Arial"/>
                <a:sym typeface="Arial"/>
              </a:rPr>
              <a:t>Freedom Riders</a:t>
            </a:r>
            <a:r>
              <a:rPr sz="2800" dirty="0">
                <a:effectLst>
                  <a:outerShdw blurRad="127000" dist="76200" dir="2700000" rotWithShape="0">
                    <a:srgbClr val="FFFFFF"/>
                  </a:outerShdw>
                </a:effectLst>
                <a:uFill>
                  <a:solidFill/>
                </a:uFill>
                <a:latin typeface="Arial"/>
                <a:ea typeface="Arial"/>
                <a:cs typeface="Arial"/>
                <a:sym typeface="Arial"/>
              </a:rPr>
              <a:t> </a:t>
            </a:r>
            <a:r>
              <a:rPr lang="en-US" sz="2800" dirty="0" smtClean="0">
                <a:effectLst>
                  <a:outerShdw blurRad="127000" dist="76200" dir="2700000" rotWithShape="0">
                    <a:srgbClr val="FFFFFF"/>
                  </a:outerShdw>
                </a:effectLst>
                <a:uFill>
                  <a:solidFill/>
                </a:uFill>
                <a:latin typeface="Arial"/>
                <a:ea typeface="Arial"/>
                <a:cs typeface="Arial"/>
                <a:sym typeface="Arial"/>
              </a:rPr>
              <a:t>–</a:t>
            </a:r>
            <a:r>
              <a:rPr sz="2800" dirty="0" smtClean="0">
                <a:effectLst>
                  <a:outerShdw blurRad="127000" dist="76200" dir="2700000" rotWithShape="0">
                    <a:srgbClr val="FFFFFF"/>
                  </a:outerShdw>
                </a:effectLst>
                <a:uFill>
                  <a:solidFill/>
                </a:uFill>
                <a:latin typeface="Arial"/>
                <a:ea typeface="Arial"/>
                <a:cs typeface="Arial"/>
                <a:sym typeface="Arial"/>
              </a:rPr>
              <a:t> </a:t>
            </a:r>
            <a:r>
              <a:rPr lang="en-US" sz="2800" dirty="0" smtClean="0">
                <a:effectLst>
                  <a:outerShdw blurRad="127000" dist="76200" dir="2700000" rotWithShape="0">
                    <a:srgbClr val="FFFFFF"/>
                  </a:outerShdw>
                </a:effectLst>
                <a:uFill>
                  <a:solidFill/>
                </a:uFill>
                <a:latin typeface="Arial"/>
                <a:ea typeface="Arial"/>
                <a:cs typeface="Arial"/>
                <a:sym typeface="Arial"/>
              </a:rPr>
              <a:t>Black &amp; White</a:t>
            </a:r>
            <a:r>
              <a:rPr sz="2800" dirty="0" smtClean="0">
                <a:effectLst>
                  <a:outerShdw blurRad="127000" dist="76200" dir="2700000" rotWithShape="0">
                    <a:srgbClr val="FFFFFF"/>
                  </a:outerShdw>
                </a:effectLst>
                <a:uFill>
                  <a:solidFill/>
                </a:uFill>
                <a:latin typeface="Arial"/>
                <a:ea typeface="Arial"/>
                <a:cs typeface="Arial"/>
                <a:sym typeface="Arial"/>
              </a:rPr>
              <a:t> </a:t>
            </a:r>
            <a:r>
              <a:rPr sz="2800" dirty="0">
                <a:effectLst>
                  <a:outerShdw blurRad="127000" dist="76200" dir="2700000" rotWithShape="0">
                    <a:srgbClr val="FFFFFF"/>
                  </a:outerShdw>
                </a:effectLst>
                <a:uFill>
                  <a:solidFill/>
                </a:uFill>
                <a:latin typeface="Arial"/>
                <a:ea typeface="Arial"/>
                <a:cs typeface="Arial"/>
                <a:sym typeface="Arial"/>
              </a:rPr>
              <a:t>civil rights activists who rode </a:t>
            </a:r>
            <a:r>
              <a:rPr sz="2800" dirty="0" smtClean="0">
                <a:effectLst>
                  <a:outerShdw blurRad="127000" dist="76200" dir="2700000" rotWithShape="0">
                    <a:srgbClr val="FFFFFF"/>
                  </a:outerShdw>
                </a:effectLst>
                <a:uFill>
                  <a:solidFill/>
                </a:uFill>
                <a:latin typeface="Arial"/>
                <a:ea typeface="Arial"/>
                <a:cs typeface="Arial"/>
                <a:sym typeface="Arial"/>
              </a:rPr>
              <a:t>nat</a:t>
            </a:r>
            <a:r>
              <a:rPr lang="en-US" sz="2800" dirty="0" smtClean="0">
                <a:effectLst>
                  <a:outerShdw blurRad="127000" dist="76200" dir="2700000" rotWithShape="0">
                    <a:srgbClr val="FFFFFF"/>
                  </a:outerShdw>
                </a:effectLst>
                <a:uFill>
                  <a:solidFill/>
                </a:uFill>
                <a:latin typeface="Arial"/>
                <a:ea typeface="Arial"/>
                <a:cs typeface="Arial"/>
                <a:sym typeface="Arial"/>
              </a:rPr>
              <a:t>ional</a:t>
            </a:r>
            <a:r>
              <a:rPr sz="2800" dirty="0" smtClean="0">
                <a:effectLst>
                  <a:outerShdw blurRad="127000" dist="76200" dir="2700000" rotWithShape="0">
                    <a:srgbClr val="FFFFFF"/>
                  </a:outerShdw>
                </a:effectLst>
                <a:uFill>
                  <a:solidFill/>
                </a:uFill>
                <a:latin typeface="Arial"/>
                <a:ea typeface="Arial"/>
                <a:cs typeface="Arial"/>
                <a:sym typeface="Arial"/>
              </a:rPr>
              <a:t> </a:t>
            </a:r>
            <a:r>
              <a:rPr sz="2800" dirty="0">
                <a:effectLst>
                  <a:outerShdw blurRad="127000" dist="76200" dir="2700000" rotWithShape="0">
                    <a:srgbClr val="FFFFFF"/>
                  </a:outerShdw>
                </a:effectLst>
                <a:uFill>
                  <a:solidFill/>
                </a:uFill>
                <a:latin typeface="Arial"/>
                <a:ea typeface="Arial"/>
                <a:cs typeface="Arial"/>
                <a:sym typeface="Arial"/>
              </a:rPr>
              <a:t>busses into the deep south.</a:t>
            </a:r>
            <a:endParaRPr sz="2800" dirty="0">
              <a:effectLst>
                <a:outerShdw blurRad="127000" dist="76200" dir="2700000" rotWithShape="0">
                  <a:srgbClr val="FFFFFF"/>
                </a:outerShdw>
              </a:effectLst>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effectLst>
                  <a:outerShdw blurRad="127000" dist="76200" dir="2700000" rotWithShape="0">
                    <a:srgbClr val="FFFFFF"/>
                  </a:outerShdw>
                </a:effectLst>
                <a:uFill>
                  <a:solidFill>
                    <a:srgbClr val="FFFFFF"/>
                  </a:solidFill>
                </a:uFill>
                <a:latin typeface="Arial"/>
                <a:ea typeface="Arial"/>
                <a:cs typeface="Arial"/>
                <a:sym typeface="Arial"/>
              </a:rPr>
              <a:t>- South reacted w/violence against the riders</a:t>
            </a:r>
          </a:p>
          <a:p>
            <a:pPr marL="458772" marR="57799" lvl="1" indent="-115872" algn="l" defTabSz="1295400">
              <a:lnSpc>
                <a:spcPct val="90000"/>
              </a:lnSpc>
              <a:spcBef>
                <a:spcPts val="700"/>
              </a:spcBef>
              <a:tabLst>
                <a:tab pos="558800" algn="l"/>
                <a:tab pos="1333500" algn="l"/>
              </a:tabLst>
              <a:defRPr sz="1800"/>
            </a:pPr>
            <a:endParaRPr sz="2800" dirty="0">
              <a:effectLst>
                <a:outerShdw blurRad="127000" dist="76200" dir="2700000" rotWithShape="0">
                  <a:srgbClr val="FFFFFF"/>
                </a:outerShdw>
              </a:effectLst>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effectLst>
                  <a:outerShdw blurRad="127000" dist="76200" dir="2700000" rotWithShape="0">
                    <a:srgbClr val="FFFFFF"/>
                  </a:outerShdw>
                </a:effectLst>
                <a:uFill>
                  <a:solidFill>
                    <a:srgbClr val="FFFFFF"/>
                  </a:solidFill>
                </a:uFill>
                <a:latin typeface="Arial"/>
                <a:ea typeface="Arial"/>
                <a:cs typeface="Arial"/>
                <a:sym typeface="Arial"/>
              </a:rPr>
              <a:t>- Gained </a:t>
            </a:r>
            <a:r>
              <a:rPr sz="2800" dirty="0" smtClean="0">
                <a:effectLst>
                  <a:outerShdw blurRad="127000" dist="76200" dir="2700000" rotWithShape="0">
                    <a:srgbClr val="FFFFFF"/>
                  </a:outerShdw>
                </a:effectLst>
                <a:uFill>
                  <a:solidFill>
                    <a:srgbClr val="FFFFFF"/>
                  </a:solidFill>
                </a:uFill>
                <a:latin typeface="Arial"/>
                <a:ea typeface="Arial"/>
                <a:cs typeface="Arial"/>
                <a:sym typeface="Arial"/>
              </a:rPr>
              <a:t>Nat</a:t>
            </a:r>
            <a:r>
              <a:rPr lang="en-US" sz="2800" dirty="0" smtClean="0">
                <a:effectLst>
                  <a:outerShdw blurRad="127000" dist="76200" dir="2700000" rotWithShape="0">
                    <a:srgbClr val="FFFFFF"/>
                  </a:outerShdw>
                </a:effectLst>
                <a:uFill>
                  <a:solidFill>
                    <a:srgbClr val="FFFFFF"/>
                  </a:solidFill>
                </a:uFill>
                <a:latin typeface="Arial"/>
                <a:ea typeface="Arial"/>
                <a:cs typeface="Arial"/>
                <a:sym typeface="Arial"/>
              </a:rPr>
              <a:t>ional</a:t>
            </a:r>
            <a:r>
              <a:rPr sz="2800" dirty="0" smtClean="0">
                <a:effectLst>
                  <a:outerShdw blurRad="127000" dist="76200" dir="2700000" rotWithShape="0">
                    <a:srgbClr val="FFFFFF"/>
                  </a:outerShdw>
                </a:effectLst>
                <a:uFill>
                  <a:solidFill>
                    <a:srgbClr val="FFFFFF"/>
                  </a:solidFill>
                </a:uFill>
                <a:latin typeface="Arial"/>
                <a:ea typeface="Arial"/>
                <a:cs typeface="Arial"/>
                <a:sym typeface="Arial"/>
              </a:rPr>
              <a:t> </a:t>
            </a:r>
            <a:r>
              <a:rPr sz="2800" dirty="0">
                <a:effectLst>
                  <a:outerShdw blurRad="127000" dist="76200" dir="2700000" rotWithShape="0">
                    <a:srgbClr val="FFFFFF"/>
                  </a:outerShdw>
                </a:effectLst>
                <a:uFill>
                  <a:solidFill>
                    <a:srgbClr val="FFFFFF"/>
                  </a:solidFill>
                </a:uFill>
                <a:latin typeface="Arial"/>
                <a:ea typeface="Arial"/>
                <a:cs typeface="Arial"/>
                <a:sym typeface="Arial"/>
              </a:rPr>
              <a:t>attention -</a:t>
            </a:r>
          </a:p>
          <a:p>
            <a:pPr marL="806450" marR="57799" lvl="1" indent="-463550" algn="l" defTabSz="1295400">
              <a:lnSpc>
                <a:spcPct val="90000"/>
              </a:lnSpc>
              <a:spcBef>
                <a:spcPts val="700"/>
              </a:spcBef>
              <a:tabLst>
                <a:tab pos="850900" algn="l"/>
                <a:tab pos="1333500" algn="l"/>
              </a:tabLst>
              <a:defRPr sz="1800"/>
            </a:pPr>
            <a:r>
              <a:rPr sz="2800" dirty="0">
                <a:effectLst>
                  <a:outerShdw blurRad="127000" dist="76200" dir="2700000" rotWithShape="0">
                    <a:srgbClr val="FFFFFF"/>
                  </a:outerShdw>
                </a:effectLst>
                <a:uFill>
                  <a:solidFill>
                    <a:srgbClr val="FFFFFF"/>
                  </a:solidFill>
                </a:uFill>
                <a:latin typeface="Arial"/>
                <a:ea typeface="Arial"/>
                <a:cs typeface="Arial"/>
                <a:sym typeface="Arial"/>
              </a:rPr>
              <a:t>    </a:t>
            </a:r>
            <a:r>
              <a:rPr sz="2800" dirty="0" smtClean="0">
                <a:effectLst>
                  <a:outerShdw blurRad="127000" dist="76200" dir="2700000" rotWithShape="0">
                    <a:srgbClr val="FFFFFF"/>
                  </a:outerShdw>
                </a:effectLst>
                <a:uFill>
                  <a:solidFill>
                    <a:srgbClr val="FFFFFF"/>
                  </a:solidFill>
                </a:uFill>
                <a:latin typeface="Arial"/>
                <a:ea typeface="Arial"/>
                <a:cs typeface="Arial"/>
                <a:sym typeface="Arial"/>
              </a:rPr>
              <a:t>Fed</a:t>
            </a:r>
            <a:r>
              <a:rPr lang="en-US" sz="2800" dirty="0" smtClean="0">
                <a:effectLst>
                  <a:outerShdw blurRad="127000" dist="76200" dir="2700000" rotWithShape="0">
                    <a:srgbClr val="FFFFFF"/>
                  </a:outerShdw>
                </a:effectLst>
                <a:uFill>
                  <a:solidFill>
                    <a:srgbClr val="FFFFFF"/>
                  </a:solidFill>
                </a:uFill>
                <a:latin typeface="Arial"/>
                <a:ea typeface="Arial"/>
                <a:cs typeface="Arial"/>
                <a:sym typeface="Arial"/>
              </a:rPr>
              <a:t>.</a:t>
            </a:r>
            <a:r>
              <a:rPr sz="2800" dirty="0" smtClean="0">
                <a:effectLst>
                  <a:outerShdw blurRad="127000" dist="76200" dir="2700000" rotWithShape="0">
                    <a:srgbClr val="FFFFFF"/>
                  </a:outerShdw>
                </a:effectLst>
                <a:uFill>
                  <a:solidFill>
                    <a:srgbClr val="FFFFFF"/>
                  </a:solidFill>
                </a:uFill>
                <a:latin typeface="Arial"/>
                <a:ea typeface="Arial"/>
                <a:cs typeface="Arial"/>
                <a:sym typeface="Arial"/>
              </a:rPr>
              <a:t> </a:t>
            </a:r>
            <a:r>
              <a:rPr sz="2800" dirty="0">
                <a:effectLst>
                  <a:outerShdw blurRad="127000" dist="76200" dir="2700000" rotWithShape="0">
                    <a:srgbClr val="FFFFFF"/>
                  </a:outerShdw>
                </a:effectLst>
                <a:uFill>
                  <a:solidFill>
                    <a:srgbClr val="FFFFFF"/>
                  </a:solidFill>
                </a:uFill>
                <a:latin typeface="Arial"/>
                <a:ea typeface="Arial"/>
                <a:cs typeface="Arial"/>
                <a:sym typeface="Arial"/>
              </a:rPr>
              <a:t>Gov’t banned segregation in all travel facilities including waiting rooms, rest rooms, &amp; lunch counters.</a:t>
            </a:r>
          </a:p>
        </p:txBody>
      </p:sp>
      <p:sp>
        <p:nvSpPr>
          <p:cNvPr id="89" name="Shape 89"/>
          <p:cNvSpPr/>
          <p:nvPr/>
        </p:nvSpPr>
        <p:spPr>
          <a:xfrm>
            <a:off x="5600700" y="6553200"/>
            <a:ext cx="7239000" cy="2971800"/>
          </a:xfrm>
          <a:prstGeom prst="rect">
            <a:avLst/>
          </a:prstGeom>
          <a:solidFill>
            <a:srgbClr val="000000">
              <a:alpha val="35000"/>
            </a:srgbClr>
          </a:solidFill>
          <a:ln w="12700">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93" name="Shape 93"/>
          <p:cNvSpPr/>
          <p:nvPr/>
        </p:nvSpPr>
        <p:spPr>
          <a:xfrm>
            <a:off x="5308600" y="6052145"/>
            <a:ext cx="7696200" cy="29133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564388" marR="57799" lvl="0" indent="-564388" algn="l" defTabSz="1295400">
              <a:lnSpc>
                <a:spcPct val="90000"/>
              </a:lnSpc>
              <a:spcBef>
                <a:spcPts val="100"/>
              </a:spcBef>
              <a:tabLst>
                <a:tab pos="558800" algn="l"/>
                <a:tab pos="1333500" algn="l"/>
              </a:tabLst>
              <a:defRPr sz="1800"/>
            </a:pPr>
            <a:r>
              <a:rPr sz="4600" spc="-138"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Albany </a:t>
            </a:r>
            <a:r>
              <a:rPr sz="4600" spc="-138"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Movement</a:t>
            </a:r>
          </a:p>
          <a:p>
            <a:pPr marL="458772" marR="57799" lvl="0" indent="-458772" algn="l" defTabSz="1295400">
              <a:lnSpc>
                <a:spcPts val="3540"/>
              </a:lnSpc>
              <a:tabLst>
                <a:tab pos="558800" algn="l"/>
                <a:tab pos="1333500" algn="l"/>
              </a:tabLst>
              <a:defRPr sz="1800"/>
            </a:pPr>
            <a:r>
              <a:rPr lang="en-US"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Goal: Desegregate </a:t>
            </a:r>
            <a:r>
              <a:rPr lang="en-US" sz="3200" dirty="0" err="1">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Albany,GA</a:t>
            </a:r>
            <a:endParaRPr lang="en-US"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ts val="3540"/>
              </a:lnSpc>
              <a:tabLst>
                <a:tab pos="558800" algn="l"/>
                <a:tab pos="1333500" algn="l"/>
              </a:tabLst>
              <a:defRPr sz="1800"/>
            </a:pPr>
            <a:r>
              <a:rPr lang="en-US"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lang="en-US" sz="32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Martin Luther King </a:t>
            </a:r>
            <a:r>
              <a:rPr lang="en-US"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arrested twice</a:t>
            </a:r>
          </a:p>
          <a:p>
            <a:pPr marL="458772" marR="57799" lvl="0" indent="-458772" algn="l" defTabSz="1295400">
              <a:lnSpc>
                <a:spcPts val="3540"/>
              </a:lnSpc>
              <a:tabLst>
                <a:tab pos="558800" algn="l"/>
                <a:tab pos="1333500" algn="l"/>
              </a:tabLst>
              <a:defRPr sz="1800"/>
            </a:pPr>
            <a:r>
              <a:rPr lang="en-US"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Arrested so many, movement ran out of protestors</a:t>
            </a:r>
          </a:p>
          <a:p>
            <a:pPr marL="458772" marR="57799" lvl="0" indent="-458772" algn="l" defTabSz="1295400">
              <a:lnSpc>
                <a:spcPts val="3540"/>
              </a:lnSpc>
              <a:tabLst>
                <a:tab pos="558800" algn="l"/>
                <a:tab pos="1333500" algn="l"/>
              </a:tabLst>
              <a:defRPr sz="1800"/>
            </a:pPr>
            <a:r>
              <a:rPr lang="en-US"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It FAILED</a:t>
            </a:r>
          </a:p>
        </p:txBody>
      </p:sp>
      <p:grpSp>
        <p:nvGrpSpPr>
          <p:cNvPr id="13" name="Group 12"/>
          <p:cNvGrpSpPr/>
          <p:nvPr/>
        </p:nvGrpSpPr>
        <p:grpSpPr>
          <a:xfrm>
            <a:off x="-152400" y="-152400"/>
            <a:ext cx="14503400" cy="2249457"/>
            <a:chOff x="-25400" y="-762000"/>
            <a:chExt cx="14503400" cy="2249457"/>
          </a:xfrm>
        </p:grpSpPr>
        <p:sp>
          <p:nvSpPr>
            <p:cNvPr id="14" name="Shape 227"/>
            <p:cNvSpPr/>
            <p:nvPr/>
          </p:nvSpPr>
          <p:spPr>
            <a:xfrm>
              <a:off x="-25400" y="-762000"/>
              <a:ext cx="131572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5" name="Group 231"/>
            <p:cNvGrpSpPr/>
            <p:nvPr/>
          </p:nvGrpSpPr>
          <p:grpSpPr>
            <a:xfrm>
              <a:off x="147552" y="-481044"/>
              <a:ext cx="14330448" cy="1968501"/>
              <a:chOff x="147553" y="38102"/>
              <a:chExt cx="14330446" cy="1968500"/>
            </a:xfrm>
          </p:grpSpPr>
          <p:sp>
            <p:nvSpPr>
              <p:cNvPr id="16" name="Shape 229"/>
              <p:cNvSpPr/>
              <p:nvPr/>
            </p:nvSpPr>
            <p:spPr>
              <a:xfrm>
                <a:off x="1003298"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7" name="Shape 230"/>
              <p:cNvSpPr/>
              <p:nvPr/>
            </p:nvSpPr>
            <p:spPr>
              <a:xfrm>
                <a:off x="147553" y="3921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200"/>
                                        <p:tgtEl>
                                          <p:spTgt spid="86"/>
                                        </p:tgtEl>
                                      </p:cBhvr>
                                    </p:animEffect>
                                  </p:childTnLst>
                                </p:cTn>
                              </p:par>
                            </p:childTnLst>
                          </p:cTn>
                        </p:par>
                        <p:par>
                          <p:cTn id="8" fill="hold">
                            <p:stCondLst>
                              <p:cond delay="1200"/>
                            </p:stCondLst>
                            <p:childTnLst>
                              <p:par>
                                <p:cTn id="9" presetID="42" presetClass="entr" presetSubtype="0" fill="hold" grpId="2"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1000"/>
                                        <p:tgtEl>
                                          <p:spTgt spid="88"/>
                                        </p:tgtEl>
                                      </p:cBhvr>
                                    </p:animEffect>
                                    <p:anim calcmode="lin" valueType="num">
                                      <p:cBhvr>
                                        <p:cTn id="12" dur="1000" fill="hold"/>
                                        <p:tgtEl>
                                          <p:spTgt spid="88"/>
                                        </p:tgtEl>
                                        <p:attrNameLst>
                                          <p:attrName>ppt_x</p:attrName>
                                        </p:attrNameLst>
                                      </p:cBhvr>
                                      <p:tavLst>
                                        <p:tav tm="0">
                                          <p:val>
                                            <p:strVal val="#ppt_x"/>
                                          </p:val>
                                        </p:tav>
                                        <p:tav tm="100000">
                                          <p:val>
                                            <p:strVal val="#ppt_x"/>
                                          </p:val>
                                        </p:tav>
                                      </p:tavLst>
                                    </p:anim>
                                    <p:anim calcmode="lin" valueType="num">
                                      <p:cBhvr>
                                        <p:cTn id="1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3"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fade">
                                      <p:cBhvr>
                                        <p:cTn id="18" dur="1100"/>
                                        <p:tgtEl>
                                          <p:spTgt spid="89"/>
                                        </p:tgtEl>
                                      </p:cBhvr>
                                    </p:animEffect>
                                  </p:childTnLst>
                                </p:cTn>
                              </p:par>
                            </p:childTnLst>
                          </p:cTn>
                        </p:par>
                        <p:par>
                          <p:cTn id="19" fill="hold">
                            <p:stCondLst>
                              <p:cond delay="1100"/>
                            </p:stCondLst>
                            <p:childTnLst>
                              <p:par>
                                <p:cTn id="20" presetID="10" presetClass="entr" presetSubtype="0" fill="hold" grpId="4"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1" animBg="1" advAuto="0"/>
      <p:bldP spid="88" grpId="2" animBg="1" advAuto="0"/>
      <p:bldP spid="89" grpId="3" animBg="1" advAuto="0"/>
      <p:bldP spid="93"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freedomriders.jpg"/>
          <p:cNvPicPr/>
          <p:nvPr/>
        </p:nvPicPr>
        <p:blipFill>
          <a:blip r:embed="rId5">
            <a:extLst/>
          </a:blip>
          <a:stretch>
            <a:fillRect/>
          </a:stretch>
        </p:blipFill>
        <p:spPr>
          <a:xfrm>
            <a:off x="0" y="266700"/>
            <a:ext cx="13068300" cy="8966200"/>
          </a:xfrm>
          <a:prstGeom prst="rect">
            <a:avLst/>
          </a:prstGeom>
          <a:ln w="12700">
            <a:miter lim="400000"/>
          </a:ln>
        </p:spPr>
      </p:pic>
      <p:grpSp>
        <p:nvGrpSpPr>
          <p:cNvPr id="15" name="Group 14"/>
          <p:cNvGrpSpPr/>
          <p:nvPr/>
        </p:nvGrpSpPr>
        <p:grpSpPr>
          <a:xfrm>
            <a:off x="-152400" y="-152400"/>
            <a:ext cx="14418294" cy="2249457"/>
            <a:chOff x="-25400" y="-762000"/>
            <a:chExt cx="14418294" cy="2249457"/>
          </a:xfrm>
        </p:grpSpPr>
        <p:sp>
          <p:nvSpPr>
            <p:cNvPr id="16" name="Shape 227"/>
            <p:cNvSpPr/>
            <p:nvPr/>
          </p:nvSpPr>
          <p:spPr>
            <a:xfrm>
              <a:off x="-25400" y="-762000"/>
              <a:ext cx="133604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7" name="Group 231"/>
            <p:cNvGrpSpPr/>
            <p:nvPr/>
          </p:nvGrpSpPr>
          <p:grpSpPr>
            <a:xfrm>
              <a:off x="71352" y="-481044"/>
              <a:ext cx="14321542" cy="1968501"/>
              <a:chOff x="71353" y="38102"/>
              <a:chExt cx="14321540" cy="1968500"/>
            </a:xfrm>
          </p:grpSpPr>
          <p:sp>
            <p:nvSpPr>
              <p:cNvPr id="18"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9" name="Shape 230"/>
              <p:cNvSpPr/>
              <p:nvPr/>
            </p:nvSpPr>
            <p:spPr>
              <a:xfrm>
                <a:off x="71353" y="4429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pic>
        <p:nvPicPr>
          <p:cNvPr id="100" name="Picture 99"/>
          <p:cNvPicPr/>
          <p:nvPr/>
        </p:nvPicPr>
        <p:blipFill>
          <a:blip r:embed="rId6">
            <a:alphaModFix amt="70000"/>
            <a:extLst/>
          </a:blip>
          <a:stretch>
            <a:fillRect/>
          </a:stretch>
        </p:blipFill>
        <p:spPr>
          <a:xfrm>
            <a:off x="127000" y="2540000"/>
            <a:ext cx="4902200" cy="6705600"/>
          </a:xfrm>
          <a:prstGeom prst="rect">
            <a:avLst/>
          </a:prstGeom>
          <a:effectLst>
            <a:outerShdw blurRad="12700" dist="25400" dir="2700000" rotWithShape="0">
              <a:srgbClr val="000000"/>
            </a:outerShdw>
          </a:effectLst>
        </p:spPr>
      </p:pic>
      <p:sp>
        <p:nvSpPr>
          <p:cNvPr id="101" name="Shape 101"/>
          <p:cNvSpPr/>
          <p:nvPr/>
        </p:nvSpPr>
        <p:spPr>
          <a:xfrm>
            <a:off x="-25400" y="9156700"/>
            <a:ext cx="13055600" cy="9779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102" name="Shape 102"/>
          <p:cNvSpPr/>
          <p:nvPr/>
        </p:nvSpPr>
        <p:spPr>
          <a:xfrm>
            <a:off x="-139700" y="2667000"/>
            <a:ext cx="5080000" cy="5719514"/>
          </a:xfrm>
          <a:prstGeom prst="rect">
            <a:avLst/>
          </a:prstGeom>
          <a:ln w="12700">
            <a:miter lim="400000"/>
          </a:ln>
          <a:effectLst>
            <a:outerShdw blurRad="127000" dir="2700000" rotWithShape="0">
              <a:srgbClr val="FFFFFF"/>
            </a:outerShdw>
          </a:effectLst>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sz="3900" b="1" dirty="0">
                <a:effectLst>
                  <a:outerShdw blurRad="127000" dist="76200" dir="2700000" rotWithShape="0">
                    <a:srgbClr val="FFFFFF"/>
                  </a:outerShdw>
                </a:effectLst>
                <a:uFill>
                  <a:solidFill>
                    <a:srgbClr val="FFFFFF"/>
                  </a:solidFill>
                </a:uFill>
                <a:latin typeface="Arial"/>
                <a:ea typeface="Arial"/>
                <a:cs typeface="Arial"/>
                <a:sym typeface="Arial"/>
              </a:rPr>
              <a:t>III. Freedom Riders</a:t>
            </a:r>
            <a:endParaRPr sz="3300" b="1" dirty="0">
              <a:effectLst>
                <a:outerShdw blurRad="127000" dist="76200" dir="2700000" rotWithShape="0">
                  <a:srgbClr val="FFFFFF"/>
                </a:outerShdw>
              </a:effectLst>
              <a:uFill>
                <a:solidFill>
                  <a:srgbClr val="FFFFFF"/>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pPr>
            <a:r>
              <a:rPr sz="2800" b="1" dirty="0">
                <a:effectLst>
                  <a:outerShdw blurRad="127000" dist="76200" dir="2700000" rotWithShape="0">
                    <a:srgbClr val="FFFFFF"/>
                  </a:outerShdw>
                </a:effectLst>
                <a:uFill>
                  <a:solidFill>
                    <a:srgbClr val="FFFFFF"/>
                  </a:solidFill>
                </a:uFill>
                <a:latin typeface="Arial"/>
                <a:ea typeface="Arial"/>
                <a:cs typeface="Arial"/>
                <a:sym typeface="Arial"/>
              </a:rPr>
              <a:t>- </a:t>
            </a:r>
            <a:r>
              <a:rPr sz="2800" u="sng" dirty="0">
                <a:effectLst>
                  <a:outerShdw blurRad="127000" dist="76200" dir="2700000" rotWithShape="0">
                    <a:srgbClr val="FFFFFF"/>
                  </a:outerShdw>
                </a:effectLst>
                <a:uFill>
                  <a:solidFill/>
                </a:uFill>
                <a:latin typeface="Arial"/>
                <a:ea typeface="Arial"/>
                <a:cs typeface="Arial"/>
                <a:sym typeface="Arial"/>
              </a:rPr>
              <a:t>Freedom Riders</a:t>
            </a:r>
            <a:r>
              <a:rPr sz="2800" dirty="0">
                <a:effectLst>
                  <a:outerShdw blurRad="127000" dist="76200" dir="2700000" rotWithShape="0">
                    <a:srgbClr val="FFFFFF"/>
                  </a:outerShdw>
                </a:effectLst>
                <a:uFill>
                  <a:solidFill/>
                </a:uFill>
                <a:latin typeface="Arial"/>
                <a:ea typeface="Arial"/>
                <a:cs typeface="Arial"/>
                <a:sym typeface="Arial"/>
              </a:rPr>
              <a:t> - B/W civil rights activists who rode </a:t>
            </a:r>
            <a:r>
              <a:rPr sz="2800" dirty="0" err="1">
                <a:effectLst>
                  <a:outerShdw blurRad="127000" dist="76200" dir="2700000" rotWithShape="0">
                    <a:srgbClr val="FFFFFF"/>
                  </a:outerShdw>
                </a:effectLst>
                <a:uFill>
                  <a:solidFill/>
                </a:uFill>
                <a:latin typeface="Arial"/>
                <a:ea typeface="Arial"/>
                <a:cs typeface="Arial"/>
                <a:sym typeface="Arial"/>
              </a:rPr>
              <a:t>nat’l</a:t>
            </a:r>
            <a:r>
              <a:rPr sz="2800" dirty="0">
                <a:effectLst>
                  <a:outerShdw blurRad="127000" dist="76200" dir="2700000" rotWithShape="0">
                    <a:srgbClr val="FFFFFF"/>
                  </a:outerShdw>
                </a:effectLst>
                <a:uFill>
                  <a:solidFill/>
                </a:uFill>
                <a:latin typeface="Arial"/>
                <a:ea typeface="Arial"/>
                <a:cs typeface="Arial"/>
                <a:sym typeface="Arial"/>
              </a:rPr>
              <a:t> busses into the deep south.</a:t>
            </a:r>
            <a:endParaRPr sz="2800" dirty="0">
              <a:effectLst>
                <a:outerShdw blurRad="127000" dist="76200" dir="2700000" rotWithShape="0">
                  <a:srgbClr val="FFFFFF"/>
                </a:outerShdw>
              </a:effectLst>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effectLst>
                  <a:outerShdw blurRad="127000" dist="76200" dir="2700000" rotWithShape="0">
                    <a:srgbClr val="FFFFFF"/>
                  </a:outerShdw>
                </a:effectLst>
                <a:uFill>
                  <a:solidFill>
                    <a:srgbClr val="FFFFFF"/>
                  </a:solidFill>
                </a:uFill>
                <a:latin typeface="Arial"/>
                <a:ea typeface="Arial"/>
                <a:cs typeface="Arial"/>
                <a:sym typeface="Arial"/>
              </a:rPr>
              <a:t>- South reacted w/violence against the riders</a:t>
            </a:r>
          </a:p>
          <a:p>
            <a:pPr marL="458772" marR="57799" lvl="1" indent="-115872" algn="l" defTabSz="1295400">
              <a:lnSpc>
                <a:spcPct val="90000"/>
              </a:lnSpc>
              <a:spcBef>
                <a:spcPts val="700"/>
              </a:spcBef>
              <a:tabLst>
                <a:tab pos="558800" algn="l"/>
                <a:tab pos="1333500" algn="l"/>
              </a:tabLst>
              <a:defRPr sz="1800"/>
            </a:pPr>
            <a:endParaRPr sz="2800" dirty="0">
              <a:effectLst>
                <a:outerShdw blurRad="127000" dist="76200" dir="2700000" rotWithShape="0">
                  <a:srgbClr val="FFFFFF"/>
                </a:outerShdw>
              </a:effectLst>
              <a:uFill>
                <a:solidFill>
                  <a:srgbClr val="FFFFFF"/>
                </a:solidFill>
              </a:uFill>
              <a:latin typeface="Arial"/>
              <a:ea typeface="Arial"/>
              <a:cs typeface="Arial"/>
              <a:sym typeface="Arial"/>
            </a:endParaRPr>
          </a:p>
          <a:p>
            <a:pPr marL="458772" marR="57799" lvl="1" indent="-115872" algn="l" defTabSz="1295400">
              <a:lnSpc>
                <a:spcPct val="90000"/>
              </a:lnSpc>
              <a:spcBef>
                <a:spcPts val="700"/>
              </a:spcBef>
              <a:tabLst>
                <a:tab pos="558800" algn="l"/>
                <a:tab pos="1333500" algn="l"/>
              </a:tabLst>
              <a:defRPr sz="1800"/>
            </a:pPr>
            <a:r>
              <a:rPr sz="2800" dirty="0">
                <a:effectLst>
                  <a:outerShdw blurRad="127000" dist="76200" dir="2700000" rotWithShape="0">
                    <a:srgbClr val="FFFFFF"/>
                  </a:outerShdw>
                </a:effectLst>
                <a:uFill>
                  <a:solidFill>
                    <a:srgbClr val="FFFFFF"/>
                  </a:solidFill>
                </a:uFill>
                <a:latin typeface="Arial"/>
                <a:ea typeface="Arial"/>
                <a:cs typeface="Arial"/>
                <a:sym typeface="Arial"/>
              </a:rPr>
              <a:t>- Gained Nat’l attention -</a:t>
            </a:r>
          </a:p>
          <a:p>
            <a:pPr marL="698500" marR="57799" lvl="1" indent="-355600" algn="l" defTabSz="1295400">
              <a:lnSpc>
                <a:spcPct val="90000"/>
              </a:lnSpc>
              <a:spcBef>
                <a:spcPts val="700"/>
              </a:spcBef>
              <a:tabLst>
                <a:tab pos="850900" algn="l"/>
                <a:tab pos="1333500" algn="l"/>
              </a:tabLst>
              <a:defRPr sz="1800"/>
            </a:pPr>
            <a:r>
              <a:rPr sz="2800" dirty="0">
                <a:effectLst>
                  <a:outerShdw blurRad="127000" dist="76200" dir="2700000" rotWithShape="0">
                    <a:srgbClr val="FFFFFF"/>
                  </a:outerShdw>
                </a:effectLst>
                <a:uFill>
                  <a:solidFill>
                    <a:srgbClr val="FFFFFF"/>
                  </a:solidFill>
                </a:uFill>
                <a:latin typeface="Arial"/>
                <a:ea typeface="Arial"/>
                <a:cs typeface="Arial"/>
                <a:sym typeface="Arial"/>
              </a:rPr>
              <a:t>    Fed Gov’t banned segregation in all travel facilities including waiting rooms, rest rooms, &amp; lunch counters.</a:t>
            </a:r>
          </a:p>
        </p:txBody>
      </p:sp>
      <p:sp>
        <p:nvSpPr>
          <p:cNvPr id="103" name="Shape 103"/>
          <p:cNvSpPr/>
          <p:nvPr/>
        </p:nvSpPr>
        <p:spPr>
          <a:xfrm>
            <a:off x="5600700" y="6553200"/>
            <a:ext cx="7239000" cy="2971800"/>
          </a:xfrm>
          <a:prstGeom prst="rect">
            <a:avLst/>
          </a:prstGeom>
          <a:solidFill>
            <a:srgbClr val="000000">
              <a:alpha val="35000"/>
            </a:srgbClr>
          </a:solidFill>
          <a:ln w="12700">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107" name="Shape 107"/>
          <p:cNvSpPr/>
          <p:nvPr/>
        </p:nvSpPr>
        <p:spPr>
          <a:xfrm>
            <a:off x="5537200" y="6464300"/>
            <a:ext cx="7696200" cy="29133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564388" marR="57799" lvl="0" indent="-564388" algn="l" defTabSz="1295400">
              <a:lnSpc>
                <a:spcPct val="90000"/>
              </a:lnSpc>
              <a:spcBef>
                <a:spcPts val="100"/>
              </a:spcBef>
              <a:tabLst>
                <a:tab pos="558800" algn="l"/>
                <a:tab pos="1333500" algn="l"/>
              </a:tabLst>
              <a:defRPr sz="1800"/>
            </a:pPr>
            <a:r>
              <a:rPr sz="4600" spc="-138"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III. Albany Movement</a:t>
            </a:r>
          </a:p>
          <a:p>
            <a:pPr marL="458772" marR="57799" lvl="0" indent="-458772" algn="l" defTabSz="1295400">
              <a:lnSpc>
                <a:spcPts val="3540"/>
              </a:lnSpc>
              <a:tabLst>
                <a:tab pos="558800" algn="l"/>
                <a:tab pos="1333500" algn="l"/>
              </a:tabLst>
              <a:defRPr sz="1800"/>
            </a:pPr>
            <a:r>
              <a:rPr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Goal: Desegregate Albany,</a:t>
            </a:r>
            <a:r>
              <a:rPr sz="32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GA</a:t>
            </a:r>
            <a:endParaRPr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ts val="3540"/>
              </a:lnSpc>
              <a:tabLst>
                <a:tab pos="558800" algn="l"/>
                <a:tab pos="1333500" algn="l"/>
              </a:tabLst>
              <a:defRPr sz="1800"/>
            </a:pPr>
            <a:r>
              <a:rPr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King arrested </a:t>
            </a:r>
            <a:r>
              <a:rPr sz="32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twice</a:t>
            </a:r>
            <a:endParaRPr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ts val="3540"/>
              </a:lnSpc>
              <a:tabLst>
                <a:tab pos="558800" algn="l"/>
                <a:tab pos="1333500" algn="l"/>
              </a:tabLst>
              <a:defRPr sz="1800"/>
            </a:pPr>
            <a:r>
              <a:rPr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Arrested so many, movement ran out of protestors</a:t>
            </a:r>
          </a:p>
          <a:p>
            <a:pPr marL="458772" marR="57799" lvl="0" indent="-458772" algn="l" defTabSz="1295400">
              <a:lnSpc>
                <a:spcPts val="3540"/>
              </a:lnSpc>
              <a:tabLst>
                <a:tab pos="558800" algn="l"/>
                <a:tab pos="1333500" algn="l"/>
              </a:tabLst>
              <a:defRPr sz="1800"/>
            </a:pPr>
            <a:r>
              <a:rPr sz="32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It FAILED</a:t>
            </a:r>
          </a:p>
        </p:txBody>
      </p:sp>
      <p:pic>
        <p:nvPicPr>
          <p:cNvPr id="108" name="Picture 107"/>
          <p:cNvPicPr/>
          <p:nvPr/>
        </p:nvPicPr>
        <p:blipFill>
          <a:blip r:embed="rId7">
            <a:extLst/>
          </a:blip>
          <a:stretch>
            <a:fillRect/>
          </a:stretch>
        </p:blipFill>
        <p:spPr>
          <a:xfrm>
            <a:off x="5283200" y="985741"/>
            <a:ext cx="7248100" cy="5478559"/>
          </a:xfrm>
          <a:prstGeom prst="rect">
            <a:avLst/>
          </a:prstGeom>
          <a:effectLst>
            <a:outerShdw blurRad="12700" dir="2700000" rotWithShape="0">
              <a:srgbClr val="000000"/>
            </a:outerShdw>
          </a:effectLst>
        </p:spPr>
      </p:pic>
      <p:sp>
        <p:nvSpPr>
          <p:cNvPr id="109" name="Shape 109">
            <a:hlinkClick r:id="rId8"/>
          </p:cNvPr>
          <p:cNvSpPr/>
          <p:nvPr/>
        </p:nvSpPr>
        <p:spPr>
          <a:xfrm>
            <a:off x="132941" y="8856616"/>
            <a:ext cx="749227" cy="6859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9203"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4" name="Freedom Riders SNC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511800" y="1123950"/>
            <a:ext cx="6781800" cy="4972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116" name="bhb7.jpg"/>
          <p:cNvPicPr/>
          <p:nvPr/>
        </p:nvPicPr>
        <p:blipFill>
          <a:blip r:embed="rId3">
            <a:extLst/>
          </a:blip>
          <a:stretch>
            <a:fillRect/>
          </a:stretch>
        </p:blipFill>
        <p:spPr>
          <a:xfrm>
            <a:off x="330200" y="3035300"/>
            <a:ext cx="7546681" cy="5588000"/>
          </a:xfrm>
          <a:prstGeom prst="rect">
            <a:avLst/>
          </a:prstGeom>
          <a:ln w="12700">
            <a:miter lim="400000"/>
          </a:ln>
          <a:effectLst>
            <a:outerShdw blurRad="215900" dist="63500" dir="2700000" rotWithShape="0">
              <a:srgbClr val="000000"/>
            </a:outerShdw>
          </a:effectLst>
        </p:spPr>
      </p:pic>
      <p:sp>
        <p:nvSpPr>
          <p:cNvPr id="117" name="Shape 117"/>
          <p:cNvSpPr/>
          <p:nvPr/>
        </p:nvSpPr>
        <p:spPr>
          <a:xfrm>
            <a:off x="8064905" y="1866900"/>
            <a:ext cx="4953001" cy="7026026"/>
          </a:xfrm>
          <a:prstGeom prst="rect">
            <a:avLst/>
          </a:prstGeom>
          <a:ln w="12700">
            <a:miter lim="400000"/>
          </a:ln>
          <a:effectLst>
            <a:outerShdw blurRad="25400" dir="2700000"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p>
            <a:pPr marL="564388" marR="57799" lvl="0" indent="-564388" algn="l" defTabSz="1295400">
              <a:lnSpc>
                <a:spcPct val="90000"/>
              </a:lnSpc>
              <a:spcBef>
                <a:spcPts val="700"/>
              </a:spcBef>
              <a:tabLst>
                <a:tab pos="558800" algn="l"/>
                <a:tab pos="1333500" algn="l"/>
              </a:tabLst>
              <a:defRPr sz="1800"/>
            </a:pPr>
            <a:r>
              <a:rPr sz="4200" b="1" u="sng"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Birmingham</a:t>
            </a:r>
            <a:r>
              <a:rPr sz="4200" b="1" u="sng"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t>
            </a:r>
            <a:r>
              <a:rPr lang="en-US" sz="4200" b="1" u="sng"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4200" b="1" u="sng"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AL</a:t>
            </a:r>
            <a:endParaRPr sz="4200" b="1" u="sng" spc="-126"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Goal: Desegregate Birmingham, AL</a:t>
            </a:r>
          </a:p>
          <a:p>
            <a:pPr marL="458772" marR="57799" lvl="0" indent="-458772" algn="l" defTabSz="1295400">
              <a:lnSpc>
                <a:spcPct val="30000"/>
              </a:lnSpc>
              <a:spcBef>
                <a:spcPts val="7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Strategy: Anger Chief of Police - Bull Connor</a:t>
            </a:r>
          </a:p>
          <a:p>
            <a:pPr marL="458772" marR="57799" lvl="0" indent="-458772" algn="l" defTabSz="1295400">
              <a:lnSpc>
                <a:spcPct val="50000"/>
              </a:lnSpc>
              <a:spcBef>
                <a:spcPts val="2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King arrested - writes “Letter from a Birmingham Jail”</a:t>
            </a:r>
          </a:p>
          <a:p>
            <a:pPr marL="458772" marR="57799" lvl="0" indent="-458772" algn="l" defTabSz="1295400">
              <a:lnSpc>
                <a:spcPct val="70000"/>
              </a:lnSpc>
              <a:spcBef>
                <a:spcPts val="1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fire hoses, clubs, &amp; dogs on students</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Nat’l news shocked the country</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MLK wins </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weeks later </a:t>
            </a:r>
            <a:r>
              <a:rPr lang="en-US" sz="28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4</a:t>
            </a:r>
            <a:r>
              <a:rPr sz="28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girls die in church bombing</a:t>
            </a:r>
          </a:p>
        </p:txBody>
      </p:sp>
      <p:pic>
        <p:nvPicPr>
          <p:cNvPr id="118" name="MLKMugShot.jpg"/>
          <p:cNvPicPr/>
          <p:nvPr/>
        </p:nvPicPr>
        <p:blipFill>
          <a:blip r:embed="rId4">
            <a:extLst/>
          </a:blip>
          <a:stretch>
            <a:fillRect/>
          </a:stretch>
        </p:blipFill>
        <p:spPr>
          <a:xfrm>
            <a:off x="368300" y="2336800"/>
            <a:ext cx="5486400" cy="6350000"/>
          </a:xfrm>
          <a:prstGeom prst="rect">
            <a:avLst/>
          </a:prstGeom>
          <a:ln w="12700">
            <a:miter lim="400000"/>
          </a:ln>
          <a:effectLst>
            <a:outerShdw blurRad="12700" dist="12700" dir="5400000" rotWithShape="0">
              <a:srgbClr val="000000"/>
            </a:outerShdw>
            <a:reflection stA="50000" endPos="40000" dir="5400000" sy="-100000" algn="bl" rotWithShape="0"/>
          </a:effectLst>
        </p:spPr>
      </p:pic>
      <p:sp>
        <p:nvSpPr>
          <p:cNvPr id="119" name="Shape 119"/>
          <p:cNvSpPr/>
          <p:nvPr/>
        </p:nvSpPr>
        <p:spPr>
          <a:xfrm>
            <a:off x="4178300" y="2717800"/>
            <a:ext cx="3975100" cy="1790700"/>
          </a:xfrm>
          <a:prstGeom prst="rect">
            <a:avLst/>
          </a:prstGeom>
          <a:solidFill>
            <a:srgbClr val="FFFFFF"/>
          </a:solidFill>
          <a:ln w="25400">
            <a:solidFill/>
            <a:miter lim="400000"/>
          </a:ln>
          <a:effectLst>
            <a:outerShdw blurRad="12700" dist="50800" dir="1620000" rotWithShape="0">
              <a:srgbClr val="000000"/>
            </a:outerShdw>
          </a:effectLst>
          <a:extLst>
            <a:ext uri="{C572A759-6A51-4108-AA02-DFA0A04FC94B}">
              <ma14:wrappingTextBoxFlag xmlns:ma14="http://schemas.microsoft.com/office/mac/drawingml/2011/main" xmlns="" val="1"/>
            </a:ext>
          </a:extLst>
        </p:spPr>
        <p:txBody>
          <a:bodyPr lIns="0" tIns="0" rIns="0" bIns="0" anchor="ctr"/>
          <a:lstStyle>
            <a:lvl1pPr marL="152908"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latin typeface="Arial"/>
                <a:ea typeface="Arial"/>
                <a:cs typeface="Arial"/>
                <a:sym typeface="Arial"/>
              </a:defRPr>
            </a:lvl1pPr>
          </a:lstStyle>
          <a:p>
            <a:pPr lvl="0">
              <a:defRPr sz="1800"/>
            </a:pPr>
            <a:r>
              <a:rPr sz="1600"/>
              <a:t>For years now I have heard the word “Wait!” It rings in the ear of every Negro with a piercing familiarity.  This “Wait” has almost always meant “Never.” We must come to see, with one of our distinguished jurists, that “justice too long delayed is justice denied” </a:t>
            </a:r>
          </a:p>
        </p:txBody>
      </p:sp>
      <p:grpSp>
        <p:nvGrpSpPr>
          <p:cNvPr id="12" name="Group 11"/>
          <p:cNvGrpSpPr/>
          <p:nvPr/>
        </p:nvGrpSpPr>
        <p:grpSpPr>
          <a:xfrm>
            <a:off x="-152400" y="-152399"/>
            <a:ext cx="14418294" cy="2019300"/>
            <a:chOff x="-25400" y="-762000"/>
            <a:chExt cx="14418294" cy="2249457"/>
          </a:xfrm>
        </p:grpSpPr>
        <p:sp>
          <p:nvSpPr>
            <p:cNvPr id="13"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4" name="Group 231"/>
            <p:cNvGrpSpPr/>
            <p:nvPr/>
          </p:nvGrpSpPr>
          <p:grpSpPr>
            <a:xfrm>
              <a:off x="71352" y="-481044"/>
              <a:ext cx="14321542" cy="1968501"/>
              <a:chOff x="71353" y="38102"/>
              <a:chExt cx="14321540" cy="1968500"/>
            </a:xfrm>
          </p:grpSpPr>
          <p:sp>
            <p:nvSpPr>
              <p:cNvPr id="15"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6" name="Shape 230"/>
              <p:cNvSpPr/>
              <p:nvPr/>
            </p:nvSpPr>
            <p:spPr>
              <a:xfrm>
                <a:off x="71353" y="438191"/>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200"/>
                                        <p:tgtEl>
                                          <p:spTgt spid="117"/>
                                        </p:tgtEl>
                                      </p:cBhvr>
                                    </p:animEffect>
                                  </p:childTnLst>
                                </p:cTn>
                              </p:par>
                              <p:par>
                                <p:cTn id="8" presetID="2" presetClass="entr" presetSubtype="1" fill="hold" grpId="2" nodeType="withEffect">
                                  <p:stCondLst>
                                    <p:cond delay="0"/>
                                  </p:stCondLst>
                                  <p:iterate>
                                    <p:tmAbs val="0"/>
                                  </p:iterate>
                                  <p:childTnLst>
                                    <p:set>
                                      <p:cBhvr>
                                        <p:cTn id="9" fill="hold"/>
                                        <p:tgtEl>
                                          <p:spTgt spid="116"/>
                                        </p:tgtEl>
                                        <p:attrNameLst>
                                          <p:attrName>style.visibility</p:attrName>
                                        </p:attrNameLst>
                                      </p:cBhvr>
                                      <p:to>
                                        <p:strVal val="visible"/>
                                      </p:to>
                                    </p:set>
                                    <p:anim calcmode="lin" valueType="num">
                                      <p:cBhvr>
                                        <p:cTn id="10" dur="1400" fill="hold"/>
                                        <p:tgtEl>
                                          <p:spTgt spid="116"/>
                                        </p:tgtEl>
                                        <p:attrNameLst>
                                          <p:attrName>ppt_x</p:attrName>
                                        </p:attrNameLst>
                                      </p:cBhvr>
                                      <p:tavLst>
                                        <p:tav tm="0">
                                          <p:val>
                                            <p:strVal val="#ppt_x"/>
                                          </p:val>
                                        </p:tav>
                                        <p:tav tm="100000">
                                          <p:val>
                                            <p:strVal val="#ppt_x"/>
                                          </p:val>
                                        </p:tav>
                                      </p:tavLst>
                                    </p:anim>
                                    <p:anim calcmode="lin" valueType="num">
                                      <p:cBhvr>
                                        <p:cTn id="11" dur="1400" fill="hold"/>
                                        <p:tgtEl>
                                          <p:spTgt spid="11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3" nodeType="clickEffect">
                                  <p:stCondLst>
                                    <p:cond delay="0"/>
                                  </p:stCondLst>
                                  <p:iterate>
                                    <p:tmAbs val="0"/>
                                  </p:iterate>
                                  <p:childTnLst>
                                    <p:set>
                                      <p:cBhvr>
                                        <p:cTn id="15" fill="hold"/>
                                        <p:tgtEl>
                                          <p:spTgt spid="118"/>
                                        </p:tgtEl>
                                        <p:attrNameLst>
                                          <p:attrName>style.visibility</p:attrName>
                                        </p:attrNameLst>
                                      </p:cBhvr>
                                      <p:to>
                                        <p:strVal val="visible"/>
                                      </p:to>
                                    </p:set>
                                    <p:anim calcmode="lin" valueType="num">
                                      <p:cBhvr>
                                        <p:cTn id="16" dur="1700" fill="hold"/>
                                        <p:tgtEl>
                                          <p:spTgt spid="118"/>
                                        </p:tgtEl>
                                        <p:attrNameLst>
                                          <p:attrName>ppt_x</p:attrName>
                                        </p:attrNameLst>
                                      </p:cBhvr>
                                      <p:tavLst>
                                        <p:tav tm="0">
                                          <p:val>
                                            <p:strVal val="#ppt_x"/>
                                          </p:val>
                                        </p:tav>
                                        <p:tav tm="100000">
                                          <p:val>
                                            <p:strVal val="#ppt_x"/>
                                          </p:val>
                                        </p:tav>
                                      </p:tavLst>
                                    </p:anim>
                                    <p:anim calcmode="lin" valueType="num">
                                      <p:cBhvr>
                                        <p:cTn id="17" dur="1700" fill="hold"/>
                                        <p:tgtEl>
                                          <p:spTgt spid="118"/>
                                        </p:tgtEl>
                                        <p:attrNameLst>
                                          <p:attrName>ppt_y</p:attrName>
                                        </p:attrNameLst>
                                      </p:cBhvr>
                                      <p:tavLst>
                                        <p:tav tm="0">
                                          <p:val>
                                            <p:strVal val="0-#ppt_h/2"/>
                                          </p:val>
                                        </p:tav>
                                        <p:tav tm="100000">
                                          <p:val>
                                            <p:strVal val="#ppt_y"/>
                                          </p:val>
                                        </p:tav>
                                      </p:tavLst>
                                    </p:anim>
                                  </p:childTnLst>
                                </p:cTn>
                              </p:par>
                              <p:par>
                                <p:cTn id="18" presetID="10" presetClass="exit" presetSubtype="0" fill="hold" grpId="4" nodeType="withEffect">
                                  <p:stCondLst>
                                    <p:cond delay="0"/>
                                  </p:stCondLst>
                                  <p:iterate>
                                    <p:tmAbs val="0"/>
                                  </p:iterate>
                                  <p:childTnLst>
                                    <p:animEffect transition="out" filter="fade">
                                      <p:cBhvr>
                                        <p:cTn id="19" dur="800" fill="hold"/>
                                        <p:tgtEl>
                                          <p:spTgt spid="116"/>
                                        </p:tgtEl>
                                      </p:cBhvr>
                                    </p:animEffect>
                                    <p:set>
                                      <p:cBhvr>
                                        <p:cTn id="20" fill="hold">
                                          <p:stCondLst>
                                            <p:cond delay="799"/>
                                          </p:stCondLst>
                                        </p:cTn>
                                        <p:tgtEl>
                                          <p:spTgt spid="116"/>
                                        </p:tgtEl>
                                        <p:attrNameLst>
                                          <p:attrName>style.visibility</p:attrName>
                                        </p:attrNameLst>
                                      </p:cBhvr>
                                      <p:to>
                                        <p:strVal val="hidden"/>
                                      </p:to>
                                    </p:set>
                                  </p:childTnLst>
                                </p:cTn>
                              </p:par>
                              <p:par>
                                <p:cTn id="21" presetID="23" presetClass="entr" presetSubtype="16" fill="hold" grpId="5" nodeType="withEffect">
                                  <p:stCondLst>
                                    <p:cond delay="0"/>
                                  </p:stCondLst>
                                  <p:iterate>
                                    <p:tmAbs val="0"/>
                                  </p:iterate>
                                  <p:childTnLst>
                                    <p:set>
                                      <p:cBhvr>
                                        <p:cTn id="22" fill="hold"/>
                                        <p:tgtEl>
                                          <p:spTgt spid="119"/>
                                        </p:tgtEl>
                                        <p:attrNameLst>
                                          <p:attrName>style.visibility</p:attrName>
                                        </p:attrNameLst>
                                      </p:cBhvr>
                                      <p:to>
                                        <p:strVal val="visible"/>
                                      </p:to>
                                    </p:set>
                                    <p:anim calcmode="lin" valueType="num">
                                      <p:cBhvr>
                                        <p:cTn id="23" dur="850" fill="hold"/>
                                        <p:tgtEl>
                                          <p:spTgt spid="119"/>
                                        </p:tgtEl>
                                        <p:attrNameLst>
                                          <p:attrName>ppt_w</p:attrName>
                                        </p:attrNameLst>
                                      </p:cBhvr>
                                      <p:tavLst>
                                        <p:tav tm="0">
                                          <p:val>
                                            <p:fltVal val="0"/>
                                          </p:val>
                                        </p:tav>
                                        <p:tav tm="100000">
                                          <p:val>
                                            <p:strVal val="#ppt_w"/>
                                          </p:val>
                                        </p:tav>
                                      </p:tavLst>
                                    </p:anim>
                                    <p:anim calcmode="lin" valueType="num">
                                      <p:cBhvr>
                                        <p:cTn id="24" dur="850" fill="hold"/>
                                        <p:tgtEl>
                                          <p:spTgt spid="1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2" animBg="1" advAuto="0"/>
      <p:bldP spid="116" grpId="4" animBg="1" advAuto="0"/>
      <p:bldP spid="117" grpId="1" animBg="1" advAuto="0"/>
      <p:bldP spid="118" grpId="3" animBg="1" advAuto="0"/>
      <p:bldP spid="119"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
        <p:nvSpPr>
          <p:cNvPr id="130" name="Shape 130"/>
          <p:cNvSpPr/>
          <p:nvPr/>
        </p:nvSpPr>
        <p:spPr>
          <a:xfrm>
            <a:off x="8064905" y="1866900"/>
            <a:ext cx="4953001" cy="7026026"/>
          </a:xfrm>
          <a:prstGeom prst="rect">
            <a:avLst/>
          </a:prstGeom>
          <a:ln w="12700">
            <a:miter lim="400000"/>
          </a:ln>
          <a:effectLst>
            <a:outerShdw blurRad="25400" dir="2700000"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p>
            <a:pPr marL="564388" marR="57799" lvl="0" indent="-564388" algn="l" defTabSz="1295400">
              <a:lnSpc>
                <a:spcPct val="90000"/>
              </a:lnSpc>
              <a:spcBef>
                <a:spcPts val="700"/>
              </a:spcBef>
              <a:tabLst>
                <a:tab pos="558800" algn="l"/>
                <a:tab pos="1333500" algn="l"/>
              </a:tabLst>
              <a:defRPr sz="1800"/>
            </a:pPr>
            <a:r>
              <a:rPr sz="4200" spc="-126"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IV. Birmingham</a:t>
            </a:r>
            <a:r>
              <a:rPr sz="4200"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t>
            </a:r>
            <a:r>
              <a:rPr lang="en-US" sz="4200"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4200" spc="-126"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AL</a:t>
            </a:r>
            <a:endParaRPr sz="4200" spc="-126"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Goal: Desegregate Birmingham, AL</a:t>
            </a:r>
          </a:p>
          <a:p>
            <a:pPr marL="458772" marR="57799" lvl="0" indent="-458772" algn="l" defTabSz="1295400">
              <a:lnSpc>
                <a:spcPct val="30000"/>
              </a:lnSpc>
              <a:spcBef>
                <a:spcPts val="7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Strategy: Anger Chief of Police - Bull Connor</a:t>
            </a:r>
          </a:p>
          <a:p>
            <a:pPr marL="458772" marR="57799" lvl="0" indent="-458772" algn="l" defTabSz="1295400">
              <a:lnSpc>
                <a:spcPct val="50000"/>
              </a:lnSpc>
              <a:spcBef>
                <a:spcPts val="2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King arrested - writes “Letter from a Birmingham Jail”</a:t>
            </a:r>
          </a:p>
          <a:p>
            <a:pPr marL="458772" marR="57799" lvl="0" indent="-458772" algn="l" defTabSz="1295400">
              <a:lnSpc>
                <a:spcPct val="70000"/>
              </a:lnSpc>
              <a:spcBef>
                <a:spcPts val="100"/>
              </a:spcBef>
              <a:tabLst>
                <a:tab pos="558800" algn="l"/>
                <a:tab pos="1333500" algn="l"/>
              </a:tabLst>
              <a:defRPr sz="1800"/>
            </a:pPr>
            <a:endPar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endParaRP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fire hoses, clubs, &amp; dogs on students</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Nat’l news shocked the country</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MLK wins </a:t>
            </a:r>
          </a:p>
          <a:p>
            <a:pPr marL="458772" marR="57799" lvl="0" indent="-458772" algn="l" defTabSz="1295400">
              <a:lnSpc>
                <a:spcPct val="90000"/>
              </a:lnSpc>
              <a:spcBef>
                <a:spcPts val="700"/>
              </a:spcBef>
              <a:tabLst>
                <a:tab pos="558800" algn="l"/>
                <a:tab pos="1333500" algn="l"/>
              </a:tabLst>
              <a:defRPr sz="1800"/>
            </a:pP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weeks later </a:t>
            </a:r>
            <a:r>
              <a:rPr lang="en-US" sz="28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4</a:t>
            </a:r>
            <a:r>
              <a:rPr sz="2800" dirty="0" smtClean="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 </a:t>
            </a:r>
            <a:r>
              <a:rPr sz="2800" dirty="0">
                <a:solidFill>
                  <a:srgbClr val="FFFFFF"/>
                </a:solidFill>
                <a:effectLst>
                  <a:outerShdw blurRad="50800" dist="12700" dir="16080000" rotWithShape="0">
                    <a:srgbClr val="000000"/>
                  </a:outerShdw>
                </a:effectLst>
                <a:uFill>
                  <a:solidFill>
                    <a:srgbClr val="FFFFFF"/>
                  </a:solidFill>
                </a:uFill>
                <a:latin typeface="Arial"/>
                <a:ea typeface="Arial"/>
                <a:cs typeface="Arial"/>
                <a:sym typeface="Arial"/>
              </a:rPr>
              <a:t>girls die in church bombing</a:t>
            </a:r>
          </a:p>
        </p:txBody>
      </p:sp>
      <p:pic>
        <p:nvPicPr>
          <p:cNvPr id="135" name="Picture 134"/>
          <p:cNvPicPr/>
          <p:nvPr/>
        </p:nvPicPr>
        <p:blipFill>
          <a:blip r:embed="rId5">
            <a:extLst/>
          </a:blip>
          <a:stretch>
            <a:fillRect/>
          </a:stretch>
        </p:blipFill>
        <p:spPr>
          <a:xfrm>
            <a:off x="25400" y="2720152"/>
            <a:ext cx="7952026" cy="6218296"/>
          </a:xfrm>
          <a:prstGeom prst="rect">
            <a:avLst/>
          </a:prstGeom>
          <a:effectLst>
            <a:outerShdw blurRad="12700" dir="2700000" rotWithShape="0">
              <a:srgbClr val="000000"/>
            </a:outerShdw>
          </a:effectLst>
        </p:spPr>
      </p:pic>
      <p:sp>
        <p:nvSpPr>
          <p:cNvPr id="136" name="Shape 136">
            <a:hlinkClick r:id="rId6"/>
          </p:cNvPr>
          <p:cNvSpPr/>
          <p:nvPr/>
        </p:nvSpPr>
        <p:spPr>
          <a:xfrm>
            <a:off x="132941" y="8856615"/>
            <a:ext cx="749227" cy="6859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0500"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3" name="Group 12"/>
          <p:cNvGrpSpPr/>
          <p:nvPr/>
        </p:nvGrpSpPr>
        <p:grpSpPr>
          <a:xfrm>
            <a:off x="-152400" y="-152399"/>
            <a:ext cx="14418294" cy="2019300"/>
            <a:chOff x="-25400" y="-762000"/>
            <a:chExt cx="14418294" cy="2249457"/>
          </a:xfrm>
        </p:grpSpPr>
        <p:sp>
          <p:nvSpPr>
            <p:cNvPr id="14"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5" name="Group 231"/>
            <p:cNvGrpSpPr/>
            <p:nvPr/>
          </p:nvGrpSpPr>
          <p:grpSpPr>
            <a:xfrm>
              <a:off x="71352" y="-481044"/>
              <a:ext cx="14321542" cy="1968501"/>
              <a:chOff x="71353" y="38102"/>
              <a:chExt cx="14321540" cy="1968500"/>
            </a:xfrm>
          </p:grpSpPr>
          <p:sp>
            <p:nvSpPr>
              <p:cNvPr id="16"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7" name="Shape 230"/>
              <p:cNvSpPr/>
              <p:nvPr/>
            </p:nvSpPr>
            <p:spPr>
              <a:xfrm>
                <a:off x="71353" y="438191"/>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pic>
        <p:nvPicPr>
          <p:cNvPr id="2" name="Burmingh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8873" y="2857500"/>
            <a:ext cx="7467600" cy="5600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30cda.jpg.png"/>
          <p:cNvPicPr/>
          <p:nvPr/>
        </p:nvPicPr>
        <p:blipFill>
          <a:blip r:embed="rId3">
            <a:extLst/>
          </a:blip>
          <a:stretch>
            <a:fillRect/>
          </a:stretch>
        </p:blipFill>
        <p:spPr>
          <a:xfrm>
            <a:off x="21056" y="-12592354"/>
            <a:ext cx="12979400" cy="21857310"/>
          </a:xfrm>
          <a:prstGeom prst="rect">
            <a:avLst/>
          </a:prstGeom>
          <a:ln w="12700">
            <a:miter lim="400000"/>
          </a:ln>
        </p:spPr>
      </p:pic>
      <p:grpSp>
        <p:nvGrpSpPr>
          <p:cNvPr id="19" name="Group 18"/>
          <p:cNvGrpSpPr/>
          <p:nvPr/>
        </p:nvGrpSpPr>
        <p:grpSpPr>
          <a:xfrm>
            <a:off x="-152400" y="-152400"/>
            <a:ext cx="14418294" cy="2249457"/>
            <a:chOff x="-25400" y="-762000"/>
            <a:chExt cx="14418294" cy="2249457"/>
          </a:xfrm>
        </p:grpSpPr>
        <p:sp>
          <p:nvSpPr>
            <p:cNvPr id="20"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21" name="Group 231"/>
            <p:cNvGrpSpPr/>
            <p:nvPr/>
          </p:nvGrpSpPr>
          <p:grpSpPr>
            <a:xfrm>
              <a:off x="71352" y="-481044"/>
              <a:ext cx="14321542" cy="1968501"/>
              <a:chOff x="71353" y="38102"/>
              <a:chExt cx="14321540" cy="1968500"/>
            </a:xfrm>
          </p:grpSpPr>
          <p:sp>
            <p:nvSpPr>
              <p:cNvPr id="22"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23" name="Shape 230"/>
              <p:cNvSpPr/>
              <p:nvPr/>
            </p:nvSpPr>
            <p:spPr>
              <a:xfrm>
                <a:off x="71353" y="4429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pic>
        <p:nvPicPr>
          <p:cNvPr id="142" name="Picture 141"/>
          <p:cNvPicPr/>
          <p:nvPr/>
        </p:nvPicPr>
        <p:blipFill>
          <a:blip r:embed="rId4">
            <a:alphaModFix amt="70000"/>
            <a:extLst/>
          </a:blip>
          <a:stretch>
            <a:fillRect/>
          </a:stretch>
        </p:blipFill>
        <p:spPr>
          <a:xfrm>
            <a:off x="7581900" y="1346200"/>
            <a:ext cx="5194300" cy="7988300"/>
          </a:xfrm>
          <a:prstGeom prst="rect">
            <a:avLst/>
          </a:prstGeom>
          <a:effectLst>
            <a:outerShdw blurRad="12700" dist="25400" dir="2700000" rotWithShape="0">
              <a:srgbClr val="000000"/>
            </a:outerShdw>
          </a:effectLst>
        </p:spPr>
      </p:pic>
      <p:sp>
        <p:nvSpPr>
          <p:cNvPr id="143" name="Shape 143"/>
          <p:cNvSpPr/>
          <p:nvPr/>
        </p:nvSpPr>
        <p:spPr>
          <a:xfrm>
            <a:off x="7595005" y="1346200"/>
            <a:ext cx="5283201" cy="7755969"/>
          </a:xfrm>
          <a:prstGeom prst="rect">
            <a:avLst/>
          </a:prstGeom>
          <a:ln w="12700">
            <a:miter lim="400000"/>
          </a:ln>
          <a:effectLst>
            <a:outerShdw blurRad="127000" dist="12700" dir="16080000"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p>
            <a:pPr marL="564388" marR="57799" lvl="0" indent="-564388" algn="l" defTabSz="1295400">
              <a:lnSpc>
                <a:spcPct val="90000"/>
              </a:lnSpc>
              <a:tabLst>
                <a:tab pos="558800" algn="l"/>
                <a:tab pos="1333500" algn="l"/>
              </a:tabLst>
              <a:defRPr sz="1800"/>
            </a:pPr>
            <a:r>
              <a:rPr lang="en-US" sz="4200" spc="-210" dirty="0" smtClean="0">
                <a:uFill>
                  <a:solidFill/>
                </a:uFill>
                <a:latin typeface="Arial"/>
                <a:ea typeface="Arial"/>
                <a:cs typeface="Arial"/>
                <a:sym typeface="Arial"/>
              </a:rPr>
              <a:t>  </a:t>
            </a:r>
            <a:r>
              <a:rPr sz="4200" spc="-210" dirty="0" smtClean="0">
                <a:uFill>
                  <a:solidFill/>
                </a:uFill>
                <a:latin typeface="Arial"/>
                <a:ea typeface="Arial"/>
                <a:cs typeface="Arial"/>
                <a:sym typeface="Arial"/>
              </a:rPr>
              <a:t>JFK </a:t>
            </a:r>
            <a:r>
              <a:rPr sz="4200" spc="-210" dirty="0">
                <a:uFill>
                  <a:solidFill/>
                </a:uFill>
                <a:latin typeface="Arial"/>
                <a:ea typeface="Arial"/>
                <a:cs typeface="Arial"/>
                <a:sym typeface="Arial"/>
              </a:rPr>
              <a:t>&amp; </a:t>
            </a:r>
            <a:r>
              <a:rPr lang="en-US" sz="4200" spc="-210" dirty="0" smtClean="0">
                <a:uFill>
                  <a:solidFill/>
                </a:uFill>
                <a:latin typeface="Arial"/>
                <a:ea typeface="Arial"/>
                <a:cs typeface="Arial"/>
                <a:sym typeface="Arial"/>
              </a:rPr>
              <a:t>The </a:t>
            </a:r>
            <a:r>
              <a:rPr sz="4200" spc="-210" dirty="0" smtClean="0">
                <a:uFill>
                  <a:solidFill/>
                </a:uFill>
                <a:latin typeface="Arial"/>
                <a:ea typeface="Arial"/>
                <a:cs typeface="Arial"/>
                <a:sym typeface="Arial"/>
              </a:rPr>
              <a:t>March o</a:t>
            </a:r>
            <a:r>
              <a:rPr lang="en-US" sz="4200" spc="-210" dirty="0" smtClean="0">
                <a:uFill>
                  <a:solidFill/>
                </a:uFill>
                <a:latin typeface="Arial"/>
                <a:ea typeface="Arial"/>
                <a:cs typeface="Arial"/>
                <a:sym typeface="Arial"/>
              </a:rPr>
              <a:t>n</a:t>
            </a:r>
            <a:r>
              <a:rPr sz="4200" spc="-210" dirty="0" smtClean="0">
                <a:uFill>
                  <a:solidFill/>
                </a:uFill>
                <a:latin typeface="Arial"/>
                <a:ea typeface="Arial"/>
                <a:cs typeface="Arial"/>
                <a:sym typeface="Arial"/>
              </a:rPr>
              <a:t> </a:t>
            </a:r>
            <a:r>
              <a:rPr sz="4200" spc="-210" dirty="0">
                <a:uFill>
                  <a:solidFill/>
                </a:uFill>
                <a:latin typeface="Arial"/>
                <a:ea typeface="Arial"/>
                <a:cs typeface="Arial"/>
                <a:sym typeface="Arial"/>
              </a:rPr>
              <a:t>Washington</a:t>
            </a: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a:t>
            </a:r>
            <a:r>
              <a:rPr lang="en-US" sz="2800" dirty="0" smtClean="0">
                <a:uFill>
                  <a:solidFill/>
                </a:uFill>
                <a:latin typeface="Arial"/>
                <a:ea typeface="Arial"/>
                <a:cs typeface="Arial"/>
                <a:sym typeface="Arial"/>
              </a:rPr>
              <a:t>June </a:t>
            </a:r>
            <a:r>
              <a:rPr sz="2800" dirty="0" smtClean="0">
                <a:uFill>
                  <a:solidFill/>
                </a:uFill>
                <a:latin typeface="Arial"/>
                <a:ea typeface="Arial"/>
                <a:cs typeface="Arial"/>
                <a:sym typeface="Arial"/>
              </a:rPr>
              <a:t>1963 </a:t>
            </a:r>
            <a:r>
              <a:rPr sz="2800" dirty="0">
                <a:uFill>
                  <a:solidFill/>
                </a:uFill>
                <a:latin typeface="Arial"/>
                <a:ea typeface="Arial"/>
                <a:cs typeface="Arial"/>
                <a:sym typeface="Arial"/>
              </a:rPr>
              <a:t>Governor George Wallace of Alabama stops 2 black students from entering U. of Alabama</a:t>
            </a: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 JFK sends troops</a:t>
            </a:r>
          </a:p>
          <a:p>
            <a:pPr marL="458772" marR="57799" lvl="0" indent="-458772" algn="l" defTabSz="1295400">
              <a:lnSpc>
                <a:spcPct val="90000"/>
              </a:lnSpc>
              <a:tabLst>
                <a:tab pos="558800" algn="l"/>
                <a:tab pos="1333500" algn="l"/>
              </a:tabLst>
              <a:defRPr sz="1800"/>
            </a:pPr>
            <a:endParaRPr sz="2800" dirty="0">
              <a:uFill>
                <a:solidFill/>
              </a:uFill>
              <a:latin typeface="Arial"/>
              <a:ea typeface="Arial"/>
              <a:cs typeface="Arial"/>
              <a:sym typeface="Arial"/>
            </a:endParaRP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Medgar Evers(leader of </a:t>
            </a:r>
            <a:r>
              <a:rPr sz="2800" dirty="0" smtClean="0">
                <a:uFill>
                  <a:solidFill/>
                </a:uFill>
                <a:latin typeface="Arial"/>
                <a:ea typeface="Arial"/>
                <a:cs typeface="Arial"/>
                <a:sym typeface="Arial"/>
              </a:rPr>
              <a:t>M</a:t>
            </a:r>
            <a:r>
              <a:rPr lang="en-US" sz="2800" dirty="0" smtClean="0">
                <a:uFill>
                  <a:solidFill/>
                </a:uFill>
                <a:latin typeface="Arial"/>
                <a:ea typeface="Arial"/>
                <a:cs typeface="Arial"/>
                <a:sym typeface="Arial"/>
              </a:rPr>
              <a:t>ississippi</a:t>
            </a:r>
            <a:r>
              <a:rPr sz="2800" dirty="0" smtClean="0">
                <a:uFill>
                  <a:solidFill/>
                </a:uFill>
                <a:latin typeface="Arial"/>
                <a:ea typeface="Arial"/>
                <a:cs typeface="Arial"/>
                <a:sym typeface="Arial"/>
              </a:rPr>
              <a:t> </a:t>
            </a:r>
            <a:r>
              <a:rPr sz="2800" dirty="0">
                <a:uFill>
                  <a:solidFill/>
                </a:uFill>
                <a:latin typeface="Arial"/>
                <a:ea typeface="Arial"/>
                <a:cs typeface="Arial"/>
                <a:sym typeface="Arial"/>
              </a:rPr>
              <a:t>NAACP) shot/killed in driveway</a:t>
            </a:r>
          </a:p>
          <a:p>
            <a:pPr marL="458772" marR="57799" lvl="0" indent="-458772" algn="l" defTabSz="1295400">
              <a:lnSpc>
                <a:spcPct val="90000"/>
              </a:lnSpc>
              <a:tabLst>
                <a:tab pos="558800" algn="l"/>
                <a:tab pos="1333500" algn="l"/>
              </a:tabLst>
              <a:defRPr sz="1800"/>
            </a:pPr>
            <a:endParaRPr sz="2800" dirty="0">
              <a:uFill>
                <a:solidFill/>
              </a:uFill>
              <a:latin typeface="Arial"/>
              <a:ea typeface="Arial"/>
              <a:cs typeface="Arial"/>
              <a:sym typeface="Arial"/>
            </a:endParaRP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JFK pushes congress to pass his Civil Rights Bill</a:t>
            </a:r>
          </a:p>
          <a:p>
            <a:pPr marL="458772" marR="57799" lvl="0" indent="-458772" algn="l" defTabSz="1295400">
              <a:lnSpc>
                <a:spcPct val="90000"/>
              </a:lnSpc>
              <a:tabLst>
                <a:tab pos="558800" algn="l"/>
                <a:tab pos="1333500" algn="l"/>
              </a:tabLst>
              <a:defRPr sz="1800"/>
            </a:pPr>
            <a:endParaRPr sz="2800" dirty="0">
              <a:uFill>
                <a:solidFill/>
              </a:uFill>
              <a:latin typeface="Arial"/>
              <a:ea typeface="Arial"/>
              <a:cs typeface="Arial"/>
              <a:sym typeface="Arial"/>
            </a:endParaRP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To support the bill - leaders call on a March on Washington - MLK’s “I Have a Dream Speech” </a:t>
            </a:r>
          </a:p>
        </p:txBody>
      </p:sp>
      <p:sp>
        <p:nvSpPr>
          <p:cNvPr id="145" name="Shape 145"/>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52" name="Group 152"/>
          <p:cNvGrpSpPr/>
          <p:nvPr/>
        </p:nvGrpSpPr>
        <p:grpSpPr>
          <a:xfrm>
            <a:off x="-100055" y="2375235"/>
            <a:ext cx="7793029" cy="5410200"/>
            <a:chOff x="-215900" y="-139700"/>
            <a:chExt cx="7793028" cy="5410200"/>
          </a:xfrm>
        </p:grpSpPr>
        <p:pic>
          <p:nvPicPr>
            <p:cNvPr id="151" name="john-f-kennedy-civil-rights-address-525x346.png"/>
            <p:cNvPicPr/>
            <p:nvPr/>
          </p:nvPicPr>
          <p:blipFill>
            <a:blip r:embed="rId5">
              <a:extLst/>
            </a:blip>
            <a:stretch>
              <a:fillRect/>
            </a:stretch>
          </p:blipFill>
          <p:spPr>
            <a:xfrm>
              <a:off x="0" y="0"/>
              <a:ext cx="7361229" cy="4851400"/>
            </a:xfrm>
            <a:prstGeom prst="rect">
              <a:avLst/>
            </a:prstGeom>
            <a:ln>
              <a:noFill/>
            </a:ln>
            <a:effectLst/>
          </p:spPr>
        </p:pic>
        <p:pic>
          <p:nvPicPr>
            <p:cNvPr id="150" name="Picture 149"/>
            <p:cNvPicPr/>
            <p:nvPr/>
          </p:nvPicPr>
          <p:blipFill>
            <a:blip r:embed="rId6">
              <a:extLst/>
            </a:blip>
            <a:stretch>
              <a:fillRect/>
            </a:stretch>
          </p:blipFill>
          <p:spPr>
            <a:xfrm>
              <a:off x="-215900" y="-139700"/>
              <a:ext cx="7793029" cy="5410200"/>
            </a:xfrm>
            <a:prstGeom prst="rect">
              <a:avLst/>
            </a:prstGeom>
            <a:effectLst/>
          </p:spPr>
        </p:pic>
      </p:grpSp>
      <p:grpSp>
        <p:nvGrpSpPr>
          <p:cNvPr id="155" name="Group 155"/>
          <p:cNvGrpSpPr/>
          <p:nvPr/>
        </p:nvGrpSpPr>
        <p:grpSpPr>
          <a:xfrm>
            <a:off x="711200" y="1449355"/>
            <a:ext cx="6527801" cy="8178800"/>
            <a:chOff x="-215899" y="-139700"/>
            <a:chExt cx="6527800" cy="8178800"/>
          </a:xfrm>
        </p:grpSpPr>
        <p:pic>
          <p:nvPicPr>
            <p:cNvPr id="154" name="lbj-tapesjpg-ae150e11471b530b_large.png"/>
            <p:cNvPicPr/>
            <p:nvPr/>
          </p:nvPicPr>
          <p:blipFill>
            <a:blip r:embed="rId7">
              <a:extLst/>
            </a:blip>
            <a:stretch>
              <a:fillRect/>
            </a:stretch>
          </p:blipFill>
          <p:spPr>
            <a:xfrm>
              <a:off x="0" y="0"/>
              <a:ext cx="6096001" cy="7620000"/>
            </a:xfrm>
            <a:prstGeom prst="rect">
              <a:avLst/>
            </a:prstGeom>
            <a:ln>
              <a:noFill/>
            </a:ln>
            <a:effectLst/>
          </p:spPr>
        </p:pic>
        <p:pic>
          <p:nvPicPr>
            <p:cNvPr id="153" name="Picture 152"/>
            <p:cNvPicPr/>
            <p:nvPr/>
          </p:nvPicPr>
          <p:blipFill>
            <a:blip r:embed="rId8">
              <a:extLst/>
            </a:blip>
            <a:stretch>
              <a:fillRect/>
            </a:stretch>
          </p:blipFill>
          <p:spPr>
            <a:xfrm>
              <a:off x="-215900" y="-139700"/>
              <a:ext cx="6527801" cy="8178800"/>
            </a:xfrm>
            <a:prstGeom prst="rect">
              <a:avLst/>
            </a:prstGeom>
            <a:effectLst/>
          </p:spPr>
        </p:pic>
      </p:grpSp>
      <p:sp>
        <p:nvSpPr>
          <p:cNvPr id="156" name="Shape 156"/>
          <p:cNvSpPr/>
          <p:nvPr/>
        </p:nvSpPr>
        <p:spPr>
          <a:xfrm>
            <a:off x="939800" y="8623300"/>
            <a:ext cx="4574729" cy="496367"/>
          </a:xfrm>
          <a:prstGeom prst="rect">
            <a:avLst/>
          </a:prstGeom>
          <a:ln w="12700">
            <a:miter lim="400000"/>
          </a:ln>
          <a:effectLst>
            <a:outerShdw blurRad="50800" dist="50800" dir="2940000" rotWithShape="0">
              <a:srgbClr val="000000"/>
            </a:outerShdw>
          </a:effectLst>
          <a:extLst>
            <a:ext uri="{C572A759-6A51-4108-AA02-DFA0A04FC94B}">
              <ma14:wrappingTextBoxFlag xmlns:ma14="http://schemas.microsoft.com/office/mac/drawingml/2011/main" xmlns="" val="1"/>
            </a:ext>
          </a:extLst>
        </p:spPr>
        <p:txBody>
          <a:bodyPr wrap="none" lIns="0" tIns="0" rIns="0" bIns="0">
            <a:spAutoFit/>
          </a:bodyPr>
          <a:lstStyle>
            <a:lvl1pPr marL="458772" marR="57799" indent="-458772" algn="l" defTabSz="1295400">
              <a:lnSpc>
                <a:spcPct val="90000"/>
              </a:lnSpc>
              <a:tabLst>
                <a:tab pos="558800" algn="l"/>
                <a:tab pos="1333500" algn="l"/>
              </a:tabLst>
              <a:defRPr sz="2800">
                <a:solidFill>
                  <a:srgbClr val="FFFFFF"/>
                </a:solidFill>
                <a:effectLst>
                  <a:outerShdw blurRad="50800" dist="50800" dir="16080000" rotWithShape="0">
                    <a:srgbClr val="000000"/>
                  </a:outerShdw>
                </a:effectLst>
                <a:uFill>
                  <a:solidFill>
                    <a:srgbClr val="FFFFFF"/>
                  </a:solidFill>
                </a:uFill>
                <a:latin typeface="Arial"/>
                <a:ea typeface="Arial"/>
                <a:cs typeface="Arial"/>
                <a:sym typeface="Arial"/>
              </a:defRPr>
            </a:lvl1pPr>
          </a:lstStyle>
          <a:p>
            <a:pPr lvl="0">
              <a:defRPr sz="1800">
                <a:solidFill>
                  <a:srgbClr val="000000"/>
                </a:solidFill>
                <a:effectLst/>
                <a:uFillTx/>
              </a:defRPr>
            </a:pPr>
            <a:r>
              <a:rPr sz="2800">
                <a:solidFill>
                  <a:srgbClr val="FFFFFF"/>
                </a:solidFill>
                <a:effectLst>
                  <a:outerShdw blurRad="50800" dist="50800" dir="16080000" rotWithShape="0">
                    <a:srgbClr val="000000"/>
                  </a:outerShdw>
                </a:effectLst>
                <a:uFill>
                  <a:solidFill>
                    <a:srgbClr val="FFFFFF"/>
                  </a:solidFill>
                </a:uFill>
              </a:rPr>
              <a:t>Governor George Wallace</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2" nodeType="afterEffect">
                                  <p:stCondLst>
                                    <p:cond delay="0"/>
                                  </p:stCondLst>
                                  <p:iterate>
                                    <p:tmAbs val="0"/>
                                  </p:iterate>
                                  <p:childTnLst>
                                    <p:set>
                                      <p:cBhvr>
                                        <p:cTn id="6" fill="hold"/>
                                        <p:tgtEl>
                                          <p:spTgt spid="155"/>
                                        </p:tgtEl>
                                        <p:attrNameLst>
                                          <p:attrName>style.visibility</p:attrName>
                                        </p:attrNameLst>
                                      </p:cBhvr>
                                      <p:to>
                                        <p:strVal val="visible"/>
                                      </p:to>
                                    </p:set>
                                    <p:anim calcmode="lin" valueType="num">
                                      <p:cBhvr>
                                        <p:cTn id="7" dur="1000" fill="hold"/>
                                        <p:tgtEl>
                                          <p:spTgt spid="155"/>
                                        </p:tgtEl>
                                        <p:attrNameLst>
                                          <p:attrName>ppt_w</p:attrName>
                                        </p:attrNameLst>
                                      </p:cBhvr>
                                      <p:tavLst>
                                        <p:tav tm="0">
                                          <p:val>
                                            <p:fltVal val="0"/>
                                          </p:val>
                                        </p:tav>
                                        <p:tav tm="100000">
                                          <p:val>
                                            <p:strVal val="#ppt_w"/>
                                          </p:val>
                                        </p:tav>
                                      </p:tavLst>
                                    </p:anim>
                                    <p:anim calcmode="lin" valueType="num">
                                      <p:cBhvr>
                                        <p:cTn id="8" dur="1000" fill="hold"/>
                                        <p:tgtEl>
                                          <p:spTgt spid="15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8" fill="hold" grpId="3" nodeType="afterEffect">
                                  <p:stCondLst>
                                    <p:cond delay="0"/>
                                  </p:stCondLst>
                                  <p:iterate>
                                    <p:tmAbs val="0"/>
                                  </p:iterate>
                                  <p:childTnLst>
                                    <p:set>
                                      <p:cBhvr>
                                        <p:cTn id="11" fill="hold"/>
                                        <p:tgtEl>
                                          <p:spTgt spid="156"/>
                                        </p:tgtEl>
                                        <p:attrNameLst>
                                          <p:attrName>style.visibility</p:attrName>
                                        </p:attrNameLst>
                                      </p:cBhvr>
                                      <p:to>
                                        <p:strVal val="visible"/>
                                      </p:to>
                                    </p:set>
                                    <p:animEffect transition="in" filter="wipe(left)">
                                      <p:cBhvr>
                                        <p:cTn id="12" dur="500"/>
                                        <p:tgtEl>
                                          <p:spTgt spid="156"/>
                                        </p:tgtEl>
                                      </p:cBhvr>
                                    </p:animEffect>
                                  </p:childTnLst>
                                </p:cTn>
                              </p:par>
                            </p:childTnLst>
                          </p:cTn>
                        </p:par>
                        <p:par>
                          <p:cTn id="13" fill="hold">
                            <p:stCondLst>
                              <p:cond delay="1500"/>
                            </p:stCondLst>
                            <p:childTnLst>
                              <p:par>
                                <p:cTn id="14" presetID="9" presetClass="entr" presetSubtype="0" fill="hold" grpId="4" nodeType="afterEffect">
                                  <p:stCondLst>
                                    <p:cond delay="0"/>
                                  </p:stCondLst>
                                  <p:iterate type="lt">
                                    <p:tmAbs val="0"/>
                                  </p:iterate>
                                  <p:childTnLst>
                                    <p:set>
                                      <p:cBhvr>
                                        <p:cTn id="15" fill="hold"/>
                                        <p:tgtEl>
                                          <p:spTgt spid="142"/>
                                        </p:tgtEl>
                                        <p:attrNameLst>
                                          <p:attrName>style.visibility</p:attrName>
                                        </p:attrNameLst>
                                      </p:cBhvr>
                                      <p:to>
                                        <p:strVal val="visible"/>
                                      </p:to>
                                    </p:set>
                                    <p:animEffect transition="in" filter="dissolve">
                                      <p:cBhvr>
                                        <p:cTn id="16" dur="2000"/>
                                        <p:tgtEl>
                                          <p:spTgt spid="142"/>
                                        </p:tgtEl>
                                      </p:cBhvr>
                                    </p:animEffect>
                                  </p:childTnLst>
                                </p:cTn>
                              </p:par>
                            </p:childTnLst>
                          </p:cTn>
                        </p:par>
                        <p:par>
                          <p:cTn id="17" fill="hold">
                            <p:stCondLst>
                              <p:cond delay="3500"/>
                            </p:stCondLst>
                            <p:childTnLst>
                              <p:par>
                                <p:cTn id="18" presetID="9" presetClass="entr" presetSubtype="0" fill="hold" grpId="5" nodeType="afterEffect">
                                  <p:stCondLst>
                                    <p:cond delay="0"/>
                                  </p:stCondLst>
                                  <p:iterate type="lt">
                                    <p:tmAbs val="0"/>
                                  </p:iterate>
                                  <p:childTnLst>
                                    <p:set>
                                      <p:cBhvr>
                                        <p:cTn id="19" fill="hold"/>
                                        <p:tgtEl>
                                          <p:spTgt spid="143"/>
                                        </p:tgtEl>
                                        <p:attrNameLst>
                                          <p:attrName>style.visibility</p:attrName>
                                        </p:attrNameLst>
                                      </p:cBhvr>
                                      <p:to>
                                        <p:strVal val="visible"/>
                                      </p:to>
                                    </p:set>
                                    <p:animEffect transition="in" filter="dissolve">
                                      <p:cBhvr>
                                        <p:cTn id="20" dur="2000"/>
                                        <p:tgtEl>
                                          <p:spTgt spid="143"/>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xit" presetSubtype="16" fill="hold" grpId="6" nodeType="clickEffect">
                                  <p:stCondLst>
                                    <p:cond delay="0"/>
                                  </p:stCondLst>
                                  <p:iterate>
                                    <p:tmAbs val="0"/>
                                  </p:iterate>
                                  <p:childTnLst>
                                    <p:anim calcmode="lin" valueType="num">
                                      <p:cBhvr>
                                        <p:cTn id="24" dur="1000" fill="hold"/>
                                        <p:tgtEl>
                                          <p:spTgt spid="155"/>
                                        </p:tgtEl>
                                        <p:attrNameLst>
                                          <p:attrName>ppt_w</p:attrName>
                                        </p:attrNameLst>
                                      </p:cBhvr>
                                      <p:tavLst>
                                        <p:tav tm="0">
                                          <p:val>
                                            <p:strVal val="ppt_w"/>
                                          </p:val>
                                        </p:tav>
                                        <p:tav tm="100000">
                                          <p:val>
                                            <p:strVal val="4*ppt_w"/>
                                          </p:val>
                                        </p:tav>
                                      </p:tavLst>
                                    </p:anim>
                                    <p:anim calcmode="lin" valueType="num">
                                      <p:cBhvr>
                                        <p:cTn id="25" dur="1000" fill="hold"/>
                                        <p:tgtEl>
                                          <p:spTgt spid="155"/>
                                        </p:tgtEl>
                                        <p:attrNameLst>
                                          <p:attrName>ppt_h</p:attrName>
                                        </p:attrNameLst>
                                      </p:cBhvr>
                                      <p:tavLst>
                                        <p:tav tm="0">
                                          <p:val>
                                            <p:strVal val="ppt_h"/>
                                          </p:val>
                                        </p:tav>
                                        <p:tav tm="100000">
                                          <p:val>
                                            <p:strVal val="4*ppt_h"/>
                                          </p:val>
                                        </p:tav>
                                      </p:tavLst>
                                    </p:anim>
                                    <p:set>
                                      <p:cBhvr>
                                        <p:cTn id="26" fill="hold">
                                          <p:stCondLst>
                                            <p:cond delay="999"/>
                                          </p:stCondLst>
                                        </p:cTn>
                                        <p:tgtEl>
                                          <p:spTgt spid="155"/>
                                        </p:tgtEl>
                                        <p:attrNameLst>
                                          <p:attrName>style.visibility</p:attrName>
                                        </p:attrNameLst>
                                      </p:cBhvr>
                                      <p:to>
                                        <p:strVal val="hidden"/>
                                      </p:to>
                                    </p:set>
                                  </p:childTnLst>
                                </p:cTn>
                              </p:par>
                              <p:par>
                                <p:cTn id="27" presetID="19" presetClass="exit" presetSubtype="10" fill="hold" grpId="7" nodeType="withEffect">
                                  <p:stCondLst>
                                    <p:cond delay="0"/>
                                  </p:stCondLst>
                                  <p:iterate type="lt">
                                    <p:tmAbs val="0"/>
                                  </p:iterate>
                                  <p:childTnLst>
                                    <p:anim calcmode="lin" valueType="num">
                                      <p:cBhvr>
                                        <p:cTn id="28" dur="500" fill="hold"/>
                                        <p:tgtEl>
                                          <p:spTgt spid="156"/>
                                        </p:tgtEl>
                                        <p:attrNameLst>
                                          <p:attrName>ppt_h</p:attrName>
                                        </p:attrNameLst>
                                      </p:cBhvr>
                                      <p:tavLst>
                                        <p:tav tm="0">
                                          <p:val>
                                            <p:strVal val="ppt_h"/>
                                          </p:val>
                                        </p:tav>
                                        <p:tav tm="100000">
                                          <p:val>
                                            <p:strVal val="ppt_h"/>
                                          </p:val>
                                        </p:tav>
                                      </p:tavLst>
                                    </p:anim>
                                    <p:anim calcmode="lin" valueType="num">
                                      <p:cBhvr>
                                        <p:cTn id="29" dur="500" fill="hold"/>
                                        <p:tgtEl>
                                          <p:spTgt spid="1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0" fill="hold">
                                          <p:stCondLst>
                                            <p:cond delay="499"/>
                                          </p:stCondLst>
                                        </p:cTn>
                                        <p:tgtEl>
                                          <p:spTgt spid="156"/>
                                        </p:tgtEl>
                                        <p:attrNameLst>
                                          <p:attrName>style.visibility</p:attrName>
                                        </p:attrNameLst>
                                      </p:cBhvr>
                                      <p:to>
                                        <p:strVal val="hidden"/>
                                      </p:to>
                                    </p:set>
                                  </p:childTnLst>
                                </p:cTn>
                              </p:par>
                            </p:childTnLst>
                          </p:cTn>
                        </p:par>
                        <p:par>
                          <p:cTn id="31" fill="hold">
                            <p:stCondLst>
                              <p:cond delay="1000"/>
                            </p:stCondLst>
                            <p:childTnLst>
                              <p:par>
                                <p:cTn id="32" presetID="23" presetClass="entr" presetSubtype="16" fill="hold" grpId="8" nodeType="afterEffect">
                                  <p:stCondLst>
                                    <p:cond delay="0"/>
                                  </p:stCondLst>
                                  <p:iterate>
                                    <p:tmAbs val="0"/>
                                  </p:iterate>
                                  <p:childTnLst>
                                    <p:set>
                                      <p:cBhvr>
                                        <p:cTn id="33" fill="hold"/>
                                        <p:tgtEl>
                                          <p:spTgt spid="152"/>
                                        </p:tgtEl>
                                        <p:attrNameLst>
                                          <p:attrName>style.visibility</p:attrName>
                                        </p:attrNameLst>
                                      </p:cBhvr>
                                      <p:to>
                                        <p:strVal val="visible"/>
                                      </p:to>
                                    </p:set>
                                    <p:anim calcmode="lin" valueType="num">
                                      <p:cBhvr>
                                        <p:cTn id="34" dur="1000" fill="hold"/>
                                        <p:tgtEl>
                                          <p:spTgt spid="152"/>
                                        </p:tgtEl>
                                        <p:attrNameLst>
                                          <p:attrName>ppt_w</p:attrName>
                                        </p:attrNameLst>
                                      </p:cBhvr>
                                      <p:tavLst>
                                        <p:tav tm="0">
                                          <p:val>
                                            <p:fltVal val="0"/>
                                          </p:val>
                                        </p:tav>
                                        <p:tav tm="100000">
                                          <p:val>
                                            <p:strVal val="#ppt_w"/>
                                          </p:val>
                                        </p:tav>
                                      </p:tavLst>
                                    </p:anim>
                                    <p:anim calcmode="lin" valueType="num">
                                      <p:cBhvr>
                                        <p:cTn id="35" dur="1000" fill="hold"/>
                                        <p:tgtEl>
                                          <p:spTgt spid="1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4" animBg="1" advAuto="0"/>
      <p:bldP spid="143" grpId="5" animBg="1" advAuto="0"/>
      <p:bldP spid="152" grpId="8" animBg="1" advAuto="0"/>
      <p:bldP spid="155" grpId="2" animBg="1" advAuto="0"/>
      <p:bldP spid="155" grpId="6" animBg="1" advAuto="0"/>
      <p:bldP spid="156" grpId="3" animBg="1" advAuto="0"/>
      <p:bldP spid="156"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30cda.jpg.png"/>
          <p:cNvPicPr/>
          <p:nvPr/>
        </p:nvPicPr>
        <p:blipFill rotWithShape="1">
          <a:blip r:embed="rId5">
            <a:extLst/>
          </a:blip>
          <a:srcRect t="57612"/>
          <a:stretch/>
        </p:blipFill>
        <p:spPr>
          <a:xfrm>
            <a:off x="21056" y="0"/>
            <a:ext cx="12979400" cy="9264956"/>
          </a:xfrm>
          <a:prstGeom prst="rect">
            <a:avLst/>
          </a:prstGeom>
          <a:ln w="12700">
            <a:miter lim="400000"/>
          </a:ln>
        </p:spPr>
      </p:pic>
      <p:grpSp>
        <p:nvGrpSpPr>
          <p:cNvPr id="13" name="Group 12"/>
          <p:cNvGrpSpPr/>
          <p:nvPr/>
        </p:nvGrpSpPr>
        <p:grpSpPr>
          <a:xfrm>
            <a:off x="-152400" y="-152400"/>
            <a:ext cx="14418294" cy="2249457"/>
            <a:chOff x="-25400" y="-762000"/>
            <a:chExt cx="14418294" cy="2249457"/>
          </a:xfrm>
        </p:grpSpPr>
        <p:sp>
          <p:nvSpPr>
            <p:cNvPr id="14"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5" name="Group 231"/>
            <p:cNvGrpSpPr/>
            <p:nvPr/>
          </p:nvGrpSpPr>
          <p:grpSpPr>
            <a:xfrm>
              <a:off x="71352" y="-481044"/>
              <a:ext cx="14321542" cy="1968501"/>
              <a:chOff x="71353" y="38102"/>
              <a:chExt cx="14321540" cy="1968500"/>
            </a:xfrm>
          </p:grpSpPr>
          <p:sp>
            <p:nvSpPr>
              <p:cNvPr id="16"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7" name="Shape 230"/>
              <p:cNvSpPr/>
              <p:nvPr/>
            </p:nvSpPr>
            <p:spPr>
              <a:xfrm>
                <a:off x="71353" y="4429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pic>
        <p:nvPicPr>
          <p:cNvPr id="162" name="Picture 161"/>
          <p:cNvPicPr/>
          <p:nvPr/>
        </p:nvPicPr>
        <p:blipFill>
          <a:blip r:embed="rId6">
            <a:alphaModFix amt="70000"/>
            <a:extLst/>
          </a:blip>
          <a:stretch>
            <a:fillRect/>
          </a:stretch>
        </p:blipFill>
        <p:spPr>
          <a:xfrm>
            <a:off x="7581900" y="1346200"/>
            <a:ext cx="5194300" cy="7988300"/>
          </a:xfrm>
          <a:prstGeom prst="rect">
            <a:avLst/>
          </a:prstGeom>
          <a:effectLst>
            <a:outerShdw blurRad="12700" dist="25400" dir="2700000" rotWithShape="0">
              <a:srgbClr val="000000"/>
            </a:outerShdw>
          </a:effectLst>
        </p:spPr>
      </p:pic>
      <p:sp>
        <p:nvSpPr>
          <p:cNvPr id="163" name="Shape 163"/>
          <p:cNvSpPr/>
          <p:nvPr/>
        </p:nvSpPr>
        <p:spPr>
          <a:xfrm>
            <a:off x="7595005" y="1346200"/>
            <a:ext cx="5283201" cy="7755969"/>
          </a:xfrm>
          <a:prstGeom prst="rect">
            <a:avLst/>
          </a:prstGeom>
          <a:ln w="12700">
            <a:miter lim="400000"/>
          </a:ln>
          <a:effectLst>
            <a:outerShdw blurRad="127000" dist="12700" dir="16080000"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p>
            <a:pPr marL="564388" marR="57799" lvl="0" indent="-564388" algn="l" defTabSz="1295400">
              <a:lnSpc>
                <a:spcPct val="90000"/>
              </a:lnSpc>
              <a:tabLst>
                <a:tab pos="558800" algn="l"/>
                <a:tab pos="1333500" algn="l"/>
              </a:tabLst>
              <a:defRPr sz="1800"/>
            </a:pPr>
            <a:r>
              <a:rPr lang="en-US" sz="4200" spc="-210" dirty="0" smtClean="0">
                <a:uFill>
                  <a:solidFill/>
                </a:uFill>
                <a:latin typeface="Arial"/>
                <a:ea typeface="Arial"/>
                <a:cs typeface="Arial"/>
                <a:sym typeface="Arial"/>
              </a:rPr>
              <a:t>  </a:t>
            </a:r>
            <a:r>
              <a:rPr sz="4200" spc="-210" dirty="0" smtClean="0">
                <a:uFill>
                  <a:solidFill/>
                </a:uFill>
                <a:latin typeface="Arial"/>
                <a:ea typeface="Arial"/>
                <a:cs typeface="Arial"/>
                <a:sym typeface="Arial"/>
              </a:rPr>
              <a:t>V</a:t>
            </a:r>
            <a:r>
              <a:rPr sz="4200" spc="-210" dirty="0">
                <a:uFill>
                  <a:solidFill/>
                </a:uFill>
                <a:latin typeface="Arial"/>
                <a:ea typeface="Arial"/>
                <a:cs typeface="Arial"/>
                <a:sym typeface="Arial"/>
              </a:rPr>
              <a:t>. JFK &amp; March of Washington</a:t>
            </a: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- 6/1963 Governor George Wallace of Alabama stops 2 black students from entering U. of Alabama</a:t>
            </a: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 JFK sends troops</a:t>
            </a:r>
          </a:p>
          <a:p>
            <a:pPr marL="458772" marR="57799" lvl="0" indent="-458772" algn="l" defTabSz="1295400">
              <a:lnSpc>
                <a:spcPct val="90000"/>
              </a:lnSpc>
              <a:tabLst>
                <a:tab pos="558800" algn="l"/>
                <a:tab pos="1333500" algn="l"/>
              </a:tabLst>
              <a:defRPr sz="1800"/>
            </a:pPr>
            <a:endParaRPr sz="2800" dirty="0">
              <a:uFill>
                <a:solidFill/>
              </a:uFill>
              <a:latin typeface="Arial"/>
              <a:ea typeface="Arial"/>
              <a:cs typeface="Arial"/>
              <a:sym typeface="Arial"/>
            </a:endParaRP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a:t>
            </a:r>
            <a:r>
              <a:rPr sz="2800" dirty="0" err="1">
                <a:uFill>
                  <a:solidFill/>
                </a:uFill>
                <a:latin typeface="Arial"/>
                <a:ea typeface="Arial"/>
                <a:cs typeface="Arial"/>
                <a:sym typeface="Arial"/>
              </a:rPr>
              <a:t>Medgar</a:t>
            </a:r>
            <a:r>
              <a:rPr sz="2800" dirty="0">
                <a:uFill>
                  <a:solidFill/>
                </a:uFill>
                <a:latin typeface="Arial"/>
                <a:ea typeface="Arial"/>
                <a:cs typeface="Arial"/>
                <a:sym typeface="Arial"/>
              </a:rPr>
              <a:t> Evers(leader of MS NAACP) shot/killed in driveway</a:t>
            </a:r>
          </a:p>
          <a:p>
            <a:pPr marL="458772" marR="57799" lvl="0" indent="-458772" algn="l" defTabSz="1295400">
              <a:lnSpc>
                <a:spcPct val="90000"/>
              </a:lnSpc>
              <a:tabLst>
                <a:tab pos="558800" algn="l"/>
                <a:tab pos="1333500" algn="l"/>
              </a:tabLst>
              <a:defRPr sz="1800"/>
            </a:pPr>
            <a:endParaRPr sz="2800" dirty="0">
              <a:uFill>
                <a:solidFill/>
              </a:uFill>
              <a:latin typeface="Arial"/>
              <a:ea typeface="Arial"/>
              <a:cs typeface="Arial"/>
              <a:sym typeface="Arial"/>
            </a:endParaRP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JFK pushes congress to pass his Civil Rights Bill</a:t>
            </a:r>
          </a:p>
          <a:p>
            <a:pPr marL="458772" marR="57799" lvl="0" indent="-458772" algn="l" defTabSz="1295400">
              <a:lnSpc>
                <a:spcPct val="90000"/>
              </a:lnSpc>
              <a:tabLst>
                <a:tab pos="558800" algn="l"/>
                <a:tab pos="1333500" algn="l"/>
              </a:tabLst>
              <a:defRPr sz="1800"/>
            </a:pPr>
            <a:endParaRPr sz="2800" dirty="0">
              <a:uFill>
                <a:solidFill/>
              </a:uFill>
              <a:latin typeface="Arial"/>
              <a:ea typeface="Arial"/>
              <a:cs typeface="Arial"/>
              <a:sym typeface="Arial"/>
            </a:endParaRPr>
          </a:p>
          <a:p>
            <a:pPr marL="458772" marR="57799" lvl="0" indent="-458772" algn="l" defTabSz="1295400">
              <a:lnSpc>
                <a:spcPct val="90000"/>
              </a:lnSpc>
              <a:tabLst>
                <a:tab pos="558800" algn="l"/>
                <a:tab pos="1333500" algn="l"/>
              </a:tabLst>
              <a:defRPr sz="1800"/>
            </a:pPr>
            <a:r>
              <a:rPr sz="2800" dirty="0">
                <a:uFill>
                  <a:solidFill/>
                </a:uFill>
                <a:latin typeface="Arial"/>
                <a:ea typeface="Arial"/>
                <a:cs typeface="Arial"/>
                <a:sym typeface="Arial"/>
              </a:rPr>
              <a:t>- To support the bill - leaders call on a March on Washington - MLK’s “I Have a Dream Speech” </a:t>
            </a:r>
          </a:p>
        </p:txBody>
      </p:sp>
      <p:sp>
        <p:nvSpPr>
          <p:cNvPr id="165" name="Shape 165"/>
          <p:cNvSpPr/>
          <p:nvPr/>
        </p:nvSpPr>
        <p:spPr>
          <a:xfrm>
            <a:off x="-25400" y="9156700"/>
            <a:ext cx="13055600" cy="901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169" name="Picture 168"/>
          <p:cNvPicPr/>
          <p:nvPr/>
        </p:nvPicPr>
        <p:blipFill>
          <a:blip r:embed="rId7">
            <a:extLst/>
          </a:blip>
          <a:stretch>
            <a:fillRect/>
          </a:stretch>
        </p:blipFill>
        <p:spPr>
          <a:xfrm>
            <a:off x="-127000" y="2522585"/>
            <a:ext cx="7721193" cy="5995457"/>
          </a:xfrm>
          <a:prstGeom prst="rect">
            <a:avLst/>
          </a:prstGeom>
          <a:effectLst>
            <a:outerShdw blurRad="12700" dir="2700000" rotWithShape="0">
              <a:srgbClr val="000000"/>
            </a:outerShdw>
          </a:effectLst>
        </p:spPr>
      </p:pic>
      <p:sp>
        <p:nvSpPr>
          <p:cNvPr id="170" name="Shape 170">
            <a:hlinkClick r:id="rId8"/>
          </p:cNvPr>
          <p:cNvSpPr/>
          <p:nvPr/>
        </p:nvSpPr>
        <p:spPr>
          <a:xfrm>
            <a:off x="132941" y="8856615"/>
            <a:ext cx="749227" cy="6859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0500"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2" name="March on Washingt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32993" y="2743200"/>
            <a:ext cx="6934201" cy="5200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Martin_Luther_King,_Jr._and_Lyndon_Johnson_2.jpg"/>
          <p:cNvPicPr/>
          <p:nvPr/>
        </p:nvPicPr>
        <p:blipFill>
          <a:blip r:embed="rId5">
            <a:extLst/>
          </a:blip>
          <a:stretch>
            <a:fillRect/>
          </a:stretch>
        </p:blipFill>
        <p:spPr>
          <a:xfrm flipH="1">
            <a:off x="-190501" y="222250"/>
            <a:ext cx="13368902" cy="8928100"/>
          </a:xfrm>
          <a:prstGeom prst="rect">
            <a:avLst/>
          </a:prstGeom>
          <a:ln w="12700">
            <a:miter lim="400000"/>
          </a:ln>
        </p:spPr>
      </p:pic>
      <p:sp>
        <p:nvSpPr>
          <p:cNvPr id="177" name="Shape 177"/>
          <p:cNvSpPr/>
          <p:nvPr/>
        </p:nvSpPr>
        <p:spPr>
          <a:xfrm>
            <a:off x="-25400" y="9156700"/>
            <a:ext cx="13055600" cy="11303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182" name="Picture 181"/>
          <p:cNvPicPr/>
          <p:nvPr/>
        </p:nvPicPr>
        <p:blipFill>
          <a:blip r:embed="rId6">
            <a:alphaModFix amt="70000"/>
            <a:extLst/>
          </a:blip>
          <a:stretch>
            <a:fillRect/>
          </a:stretch>
        </p:blipFill>
        <p:spPr>
          <a:xfrm>
            <a:off x="25400" y="2209800"/>
            <a:ext cx="4876800" cy="6057900"/>
          </a:xfrm>
          <a:prstGeom prst="rect">
            <a:avLst/>
          </a:prstGeom>
          <a:effectLst>
            <a:outerShdw blurRad="12700" dist="25400" dir="2700000" rotWithShape="0">
              <a:srgbClr val="000000"/>
            </a:outerShdw>
          </a:effectLst>
        </p:spPr>
      </p:pic>
      <p:sp>
        <p:nvSpPr>
          <p:cNvPr id="183" name="Shape 183"/>
          <p:cNvSpPr/>
          <p:nvPr/>
        </p:nvSpPr>
        <p:spPr>
          <a:xfrm>
            <a:off x="-279400" y="2349500"/>
            <a:ext cx="5080000" cy="5077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lang="en-US" sz="3900" b="1" spc="-116" dirty="0" smtClean="0">
                <a:uFill>
                  <a:solidFill>
                    <a:srgbClr val="FFFFFF"/>
                  </a:solidFill>
                </a:uFill>
                <a:latin typeface="Arial"/>
                <a:ea typeface="Arial"/>
                <a:cs typeface="Arial"/>
                <a:sym typeface="Arial"/>
              </a:rPr>
              <a:t>   </a:t>
            </a:r>
            <a:r>
              <a:rPr sz="3900" b="1" u="sng" spc="-116" dirty="0" smtClean="0">
                <a:uFill>
                  <a:solidFill>
                    <a:srgbClr val="FFFFFF"/>
                  </a:solidFill>
                </a:uFill>
                <a:latin typeface="Arial"/>
                <a:ea typeface="Arial"/>
                <a:cs typeface="Arial"/>
                <a:sym typeface="Arial"/>
              </a:rPr>
              <a:t>Johnson </a:t>
            </a:r>
            <a:r>
              <a:rPr sz="3900" b="1" u="sng" spc="-116" dirty="0">
                <a:uFill>
                  <a:solidFill>
                    <a:srgbClr val="FFFFFF"/>
                  </a:solidFill>
                </a:uFill>
                <a:latin typeface="Arial"/>
                <a:ea typeface="Arial"/>
                <a:cs typeface="Arial"/>
                <a:sym typeface="Arial"/>
              </a:rPr>
              <a:t>&amp; Civil Rights Act of 1964</a:t>
            </a:r>
            <a:endParaRPr sz="3300" b="1" u="sng" spc="-98" dirty="0">
              <a:uFill>
                <a:solidFill>
                  <a:srgbClr val="FFFFFF"/>
                </a:solidFill>
              </a:uFill>
              <a:latin typeface="Arial"/>
              <a:ea typeface="Arial"/>
              <a:cs typeface="Arial"/>
              <a:sym typeface="Arial"/>
            </a:endParaRPr>
          </a:p>
          <a:p>
            <a:pPr marL="682625" marR="57799" lvl="1" indent="-114300" algn="l" defTabSz="1295400">
              <a:lnSpc>
                <a:spcPct val="90000"/>
              </a:lnSpc>
              <a:spcBef>
                <a:spcPts val="1300"/>
              </a:spcBef>
              <a:tabLst>
                <a:tab pos="690563" algn="l"/>
                <a:tab pos="1333500" algn="l"/>
              </a:tabLst>
              <a:defRPr sz="1800"/>
            </a:pPr>
            <a:r>
              <a:rPr sz="2800" b="1" dirty="0">
                <a:uFill>
                  <a:solidFill>
                    <a:srgbClr val="FFFFFF"/>
                  </a:solidFill>
                </a:uFill>
                <a:latin typeface="Arial"/>
                <a:ea typeface="Arial"/>
                <a:cs typeface="Arial"/>
                <a:sym typeface="Arial"/>
              </a:rPr>
              <a:t>- </a:t>
            </a:r>
            <a:r>
              <a:rPr sz="2800" dirty="0">
                <a:uFill>
                  <a:solidFill/>
                </a:uFill>
                <a:latin typeface="Arial"/>
                <a:ea typeface="Arial"/>
                <a:cs typeface="Arial"/>
                <a:sym typeface="Arial"/>
              </a:rPr>
              <a:t>July 2, 1964 Johnson signs the Civil Rights </a:t>
            </a:r>
            <a:r>
              <a:rPr sz="2800" dirty="0" smtClean="0">
                <a:uFill>
                  <a:solidFill/>
                </a:uFill>
                <a:latin typeface="Arial"/>
                <a:ea typeface="Arial"/>
                <a:cs typeface="Arial"/>
                <a:sym typeface="Arial"/>
              </a:rPr>
              <a:t>Act</a:t>
            </a:r>
            <a:endParaRPr sz="2800" dirty="0">
              <a:uFill>
                <a:solidFill/>
              </a:uFill>
              <a:latin typeface="Arial"/>
              <a:ea typeface="Arial"/>
              <a:cs typeface="Arial"/>
              <a:sym typeface="Arial"/>
            </a:endParaRPr>
          </a:p>
          <a:p>
            <a:pPr marL="682625" marR="57799" lvl="1" indent="-114300" algn="l" defTabSz="1295400">
              <a:lnSpc>
                <a:spcPct val="90000"/>
              </a:lnSpc>
              <a:spcBef>
                <a:spcPts val="1300"/>
              </a:spcBef>
              <a:tabLst>
                <a:tab pos="690563" algn="l"/>
                <a:tab pos="1333500" algn="l"/>
              </a:tabLst>
              <a:defRPr sz="1800"/>
            </a:pPr>
            <a:r>
              <a:rPr sz="2800" dirty="0">
                <a:uFill>
                  <a:solidFill/>
                </a:uFill>
                <a:latin typeface="Arial"/>
                <a:ea typeface="Arial"/>
                <a:cs typeface="Arial"/>
                <a:sym typeface="Arial"/>
              </a:rPr>
              <a:t>- most important act since </a:t>
            </a:r>
            <a:r>
              <a:rPr sz="2800" dirty="0" smtClean="0">
                <a:uFill>
                  <a:solidFill/>
                </a:uFill>
                <a:latin typeface="Arial"/>
                <a:ea typeface="Arial"/>
                <a:cs typeface="Arial"/>
                <a:sym typeface="Arial"/>
              </a:rPr>
              <a:t>Reconstruction</a:t>
            </a:r>
            <a:endParaRPr sz="2800" dirty="0">
              <a:uFill>
                <a:solidFill/>
              </a:uFill>
              <a:latin typeface="Arial"/>
              <a:ea typeface="Arial"/>
              <a:cs typeface="Arial"/>
              <a:sym typeface="Arial"/>
            </a:endParaRPr>
          </a:p>
          <a:p>
            <a:pPr marL="682625" marR="57799" lvl="1" indent="-114300" algn="l" defTabSz="1295400">
              <a:lnSpc>
                <a:spcPct val="90000"/>
              </a:lnSpc>
              <a:spcBef>
                <a:spcPts val="1300"/>
              </a:spcBef>
              <a:tabLst>
                <a:tab pos="690563" algn="l"/>
                <a:tab pos="1333500" algn="l"/>
              </a:tabLst>
              <a:defRPr sz="1800"/>
            </a:pPr>
            <a:r>
              <a:rPr sz="2800" dirty="0">
                <a:uFill>
                  <a:solidFill/>
                </a:uFill>
                <a:latin typeface="Arial"/>
                <a:ea typeface="Arial"/>
                <a:cs typeface="Arial"/>
                <a:sym typeface="Arial"/>
              </a:rPr>
              <a:t>- Banned discrimination in public facilities &amp; employment based on race, color, religion, sex or national origin.</a:t>
            </a:r>
          </a:p>
        </p:txBody>
      </p:sp>
      <p:grpSp>
        <p:nvGrpSpPr>
          <p:cNvPr id="12" name="Group 11"/>
          <p:cNvGrpSpPr/>
          <p:nvPr/>
        </p:nvGrpSpPr>
        <p:grpSpPr>
          <a:xfrm>
            <a:off x="-152400" y="-152400"/>
            <a:ext cx="14418294" cy="2249457"/>
            <a:chOff x="-25400" y="-762000"/>
            <a:chExt cx="14418294" cy="2249457"/>
          </a:xfrm>
        </p:grpSpPr>
        <p:sp>
          <p:nvSpPr>
            <p:cNvPr id="13" name="Shape 227"/>
            <p:cNvSpPr/>
            <p:nvPr/>
          </p:nvSpPr>
          <p:spPr>
            <a:xfrm>
              <a:off x="-25400" y="-762000"/>
              <a:ext cx="131572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4" name="Group 231"/>
            <p:cNvGrpSpPr/>
            <p:nvPr/>
          </p:nvGrpSpPr>
          <p:grpSpPr>
            <a:xfrm>
              <a:off x="71352" y="-481044"/>
              <a:ext cx="14321542" cy="1968501"/>
              <a:chOff x="71353" y="38102"/>
              <a:chExt cx="14321540" cy="1968500"/>
            </a:xfrm>
          </p:grpSpPr>
          <p:sp>
            <p:nvSpPr>
              <p:cNvPr id="15"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6" name="Shape 230"/>
              <p:cNvSpPr/>
              <p:nvPr/>
            </p:nvSpPr>
            <p:spPr>
              <a:xfrm>
                <a:off x="71353" y="4429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dirty="0">
                    <a:solidFill>
                      <a:srgbClr val="FFFFFF"/>
                    </a:solidFill>
                    <a:effectLst>
                      <a:outerShdw blurRad="241300" dist="12700" dir="16080000" rotWithShape="0">
                        <a:srgbClr val="000000"/>
                      </a:outerShdw>
                    </a:effectLst>
                  </a:rPr>
                  <a:t>THE</a:t>
                </a:r>
              </a:p>
            </p:txBody>
          </p:sp>
        </p:grpSp>
      </p:grpSp>
      <p:pic>
        <p:nvPicPr>
          <p:cNvPr id="4" name="JohnsonCivilRightsBi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51400" y="2057400"/>
            <a:ext cx="8128000" cy="6096000"/>
          </a:xfrm>
          <a:prstGeom prst="rect">
            <a:avLst/>
          </a:prstGeom>
          <a:ln w="38100" cmpd="sng">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par>
                          <p:cTn id="8" fill="hold">
                            <p:stCondLst>
                              <p:cond delay="500"/>
                            </p:stCondLst>
                            <p:childTnLst>
                              <p:par>
                                <p:cTn id="9" presetID="42" presetClass="entr" presetSubtype="0" fill="hold" grpId="3" nodeType="after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1000"/>
                                        <p:tgtEl>
                                          <p:spTgt spid="183"/>
                                        </p:tgtEl>
                                      </p:cBhvr>
                                    </p:animEffect>
                                    <p:anim calcmode="lin" valueType="num">
                                      <p:cBhvr>
                                        <p:cTn id="12" dur="1000" fill="hold"/>
                                        <p:tgtEl>
                                          <p:spTgt spid="183"/>
                                        </p:tgtEl>
                                        <p:attrNameLst>
                                          <p:attrName>ppt_x</p:attrName>
                                        </p:attrNameLst>
                                      </p:cBhvr>
                                      <p:tavLst>
                                        <p:tav tm="0">
                                          <p:val>
                                            <p:strVal val="#ppt_x"/>
                                          </p:val>
                                        </p:tav>
                                        <p:tav tm="100000">
                                          <p:val>
                                            <p:strVal val="#ppt_x"/>
                                          </p:val>
                                        </p:tav>
                                      </p:tavLst>
                                    </p:anim>
                                    <p:anim calcmode="lin" valueType="num">
                                      <p:cBhvr>
                                        <p:cTn id="13"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4"/>
                </p:tgtEl>
              </p:cMediaNode>
            </p:video>
          </p:childTnLst>
        </p:cTn>
      </p:par>
    </p:tnLst>
    <p:bldLst>
      <p:bldP spid="182" grpId="2" animBg="1" advAuto="0"/>
      <p:bldP spid="183" grpId="3" animBg="1" advAuto="0"/>
    </p:bld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310</TotalTime>
  <Words>2555</Words>
  <Application>Microsoft Office PowerPoint</Application>
  <PresentationFormat>Custom</PresentationFormat>
  <Paragraphs>133</Paragraphs>
  <Slides>7</Slides>
  <Notes>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Black</vt:lpstr>
      <vt:lpstr>Helvetica</vt:lpstr>
      <vt:lpstr>Lucida Grande</vt:lpstr>
      <vt:lpstr>Times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Beattie, William R.</dc:creator>
  <cp:lastModifiedBy>Microsoft account</cp:lastModifiedBy>
  <cp:revision>49</cp:revision>
  <dcterms:modified xsi:type="dcterms:W3CDTF">2020-06-09T12:17:38Z</dcterms:modified>
</cp:coreProperties>
</file>